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18"/>
  </p:notesMasterIdLst>
  <p:sldIdLst>
    <p:sldId id="256" r:id="rId3"/>
    <p:sldId id="257" r:id="rId4"/>
    <p:sldId id="258" r:id="rId5"/>
    <p:sldId id="259" r:id="rId6"/>
    <p:sldId id="260" r:id="rId7"/>
    <p:sldId id="261" r:id="rId8"/>
    <p:sldId id="263" r:id="rId9"/>
    <p:sldId id="266" r:id="rId10"/>
    <p:sldId id="277" r:id="rId11"/>
    <p:sldId id="278" r:id="rId12"/>
    <p:sldId id="279" r:id="rId13"/>
    <p:sldId id="268" r:id="rId14"/>
    <p:sldId id="270" r:id="rId15"/>
    <p:sldId id="282" r:id="rId16"/>
    <p:sldId id="273" r:id="rId17"/>
  </p:sldIdLst>
  <p:sldSz cx="9144000" cy="6858000" type="screen4x3"/>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iir2f2HNJ1i2eEe7oDAottNoEK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90" d="100"/>
          <a:sy n="90" d="100"/>
        </p:scale>
        <p:origin x="-1608"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5: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2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8: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2: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8: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3: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34"/>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2"/>
        <p:cNvGrpSpPr/>
        <p:nvPr/>
      </p:nvGrpSpPr>
      <p:grpSpPr>
        <a:xfrm>
          <a:off x="0" y="0"/>
          <a:ext cx="0" cy="0"/>
          <a:chOff x="0" y="0"/>
          <a:chExt cx="0" cy="0"/>
        </a:xfrm>
      </p:grpSpPr>
      <p:sp>
        <p:nvSpPr>
          <p:cNvPr id="43" name="Google Shape;43;p3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5"/>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35"/>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6" name="Google Shape;46;p35"/>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7" name="Google Shape;47;p35"/>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48"/>
        <p:cNvGrpSpPr/>
        <p:nvPr/>
      </p:nvGrpSpPr>
      <p:grpSpPr>
        <a:xfrm>
          <a:off x="0" y="0"/>
          <a:ext cx="0" cy="0"/>
          <a:chOff x="0" y="0"/>
          <a:chExt cx="0" cy="0"/>
        </a:xfrm>
      </p:grpSpPr>
      <p:sp>
        <p:nvSpPr>
          <p:cNvPr id="49" name="Google Shape;49;p3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6"/>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1" name="Google Shape;51;p36"/>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36"/>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36"/>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36"/>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36"/>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5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3"/>
        <p:cNvGrpSpPr/>
        <p:nvPr/>
      </p:nvGrpSpPr>
      <p:grpSpPr>
        <a:xfrm>
          <a:off x="0" y="0"/>
          <a:ext cx="0" cy="0"/>
          <a:chOff x="0" y="0"/>
          <a:chExt cx="0" cy="0"/>
        </a:xfrm>
      </p:grpSpPr>
      <p:sp>
        <p:nvSpPr>
          <p:cNvPr id="64" name="Google Shape;64;p3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8"/>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66"/>
        <p:cNvGrpSpPr/>
        <p:nvPr/>
      </p:nvGrpSpPr>
      <p:grpSpPr>
        <a:xfrm>
          <a:off x="0" y="0"/>
          <a:ext cx="0" cy="0"/>
          <a:chOff x="0" y="0"/>
          <a:chExt cx="0" cy="0"/>
        </a:xfrm>
      </p:grpSpPr>
      <p:sp>
        <p:nvSpPr>
          <p:cNvPr id="67" name="Google Shape;67;p3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9"/>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9" name="Google Shape;69;p39"/>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4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2"/>
        <p:cNvGrpSpPr/>
        <p:nvPr/>
      </p:nvGrpSpPr>
      <p:grpSpPr>
        <a:xfrm>
          <a:off x="0" y="0"/>
          <a:ext cx="0" cy="0"/>
          <a:chOff x="0" y="0"/>
          <a:chExt cx="0" cy="0"/>
        </a:xfrm>
      </p:grpSpPr>
      <p:sp>
        <p:nvSpPr>
          <p:cNvPr id="73" name="Google Shape;73;p41"/>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2"/>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7" name="Google Shape;77;p42"/>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8" name="Google Shape;78;p42"/>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79"/>
        <p:cNvGrpSpPr/>
        <p:nvPr/>
      </p:nvGrpSpPr>
      <p:grpSpPr>
        <a:xfrm>
          <a:off x="0" y="0"/>
          <a:ext cx="0" cy="0"/>
          <a:chOff x="0" y="0"/>
          <a:chExt cx="0" cy="0"/>
        </a:xfrm>
      </p:grpSpPr>
      <p:sp>
        <p:nvSpPr>
          <p:cNvPr id="80" name="Google Shape;80;p4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3"/>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2" name="Google Shape;82;p43"/>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3" name="Google Shape;83;p43"/>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Google Shape;11;p26"/>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84"/>
        <p:cNvGrpSpPr/>
        <p:nvPr/>
      </p:nvGrpSpPr>
      <p:grpSpPr>
        <a:xfrm>
          <a:off x="0" y="0"/>
          <a:ext cx="0" cy="0"/>
          <a:chOff x="0" y="0"/>
          <a:chExt cx="0" cy="0"/>
        </a:xfrm>
      </p:grpSpPr>
      <p:sp>
        <p:nvSpPr>
          <p:cNvPr id="85" name="Google Shape;85;p4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4"/>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7" name="Google Shape;87;p44"/>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 name="Google Shape;88;p44"/>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89"/>
        <p:cNvGrpSpPr/>
        <p:nvPr/>
      </p:nvGrpSpPr>
      <p:grpSpPr>
        <a:xfrm>
          <a:off x="0" y="0"/>
          <a:ext cx="0" cy="0"/>
          <a:chOff x="0" y="0"/>
          <a:chExt cx="0" cy="0"/>
        </a:xfrm>
      </p:grpSpPr>
      <p:sp>
        <p:nvSpPr>
          <p:cNvPr id="90" name="Google Shape;90;p4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5"/>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2" name="Google Shape;92;p45"/>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3"/>
        <p:cNvGrpSpPr/>
        <p:nvPr/>
      </p:nvGrpSpPr>
      <p:grpSpPr>
        <a:xfrm>
          <a:off x="0" y="0"/>
          <a:ext cx="0" cy="0"/>
          <a:chOff x="0" y="0"/>
          <a:chExt cx="0" cy="0"/>
        </a:xfrm>
      </p:grpSpPr>
      <p:sp>
        <p:nvSpPr>
          <p:cNvPr id="94" name="Google Shape;94;p4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46"/>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6" name="Google Shape;96;p46"/>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7" name="Google Shape;97;p46"/>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46"/>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99"/>
        <p:cNvGrpSpPr/>
        <p:nvPr/>
      </p:nvGrpSpPr>
      <p:grpSpPr>
        <a:xfrm>
          <a:off x="0" y="0"/>
          <a:ext cx="0" cy="0"/>
          <a:chOff x="0" y="0"/>
          <a:chExt cx="0" cy="0"/>
        </a:xfrm>
      </p:grpSpPr>
      <p:sp>
        <p:nvSpPr>
          <p:cNvPr id="100" name="Google Shape;100;p4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7"/>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2" name="Google Shape;102;p47"/>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3" name="Google Shape;103;p47"/>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4" name="Google Shape;104;p47"/>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5" name="Google Shape;105;p47"/>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6" name="Google Shape;106;p47"/>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
        <p:cNvGrpSpPr/>
        <p:nvPr/>
      </p:nvGrpSpPr>
      <p:grpSpPr>
        <a:xfrm>
          <a:off x="0" y="0"/>
          <a:ext cx="0" cy="0"/>
          <a:chOff x="0" y="0"/>
          <a:chExt cx="0" cy="0"/>
        </a:xfrm>
      </p:grpSpPr>
      <p:sp>
        <p:nvSpPr>
          <p:cNvPr id="13" name="Google Shape;13;p2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7"/>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5"/>
        <p:cNvGrpSpPr/>
        <p:nvPr/>
      </p:nvGrpSpPr>
      <p:grpSpPr>
        <a:xfrm>
          <a:off x="0" y="0"/>
          <a:ext cx="0" cy="0"/>
          <a:chOff x="0" y="0"/>
          <a:chExt cx="0" cy="0"/>
        </a:xfrm>
      </p:grpSpPr>
      <p:sp>
        <p:nvSpPr>
          <p:cNvPr id="16" name="Google Shape;16;p2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8"/>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 name="Google Shape;18;p28"/>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2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1"/>
        <p:cNvGrpSpPr/>
        <p:nvPr/>
      </p:nvGrpSpPr>
      <p:grpSpPr>
        <a:xfrm>
          <a:off x="0" y="0"/>
          <a:ext cx="0" cy="0"/>
          <a:chOff x="0" y="0"/>
          <a:chExt cx="0" cy="0"/>
        </a:xfrm>
      </p:grpSpPr>
      <p:sp>
        <p:nvSpPr>
          <p:cNvPr id="22" name="Google Shape;22;p30"/>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1"/>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31"/>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 name="Google Shape;27;p31"/>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8"/>
        <p:cNvGrpSpPr/>
        <p:nvPr/>
      </p:nvGrpSpPr>
      <p:grpSpPr>
        <a:xfrm>
          <a:off x="0" y="0"/>
          <a:ext cx="0" cy="0"/>
          <a:chOff x="0" y="0"/>
          <a:chExt cx="0" cy="0"/>
        </a:xfrm>
      </p:grpSpPr>
      <p:sp>
        <p:nvSpPr>
          <p:cNvPr id="29" name="Google Shape;29;p3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32"/>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32"/>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3"/>
        <p:cNvGrpSpPr/>
        <p:nvPr/>
      </p:nvGrpSpPr>
      <p:grpSpPr>
        <a:xfrm>
          <a:off x="0" y="0"/>
          <a:ext cx="0" cy="0"/>
          <a:chOff x="0" y="0"/>
          <a:chExt cx="0" cy="0"/>
        </a:xfrm>
      </p:grpSpPr>
      <p:sp>
        <p:nvSpPr>
          <p:cNvPr id="34" name="Google Shape;34;p3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3"/>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33"/>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 name="Google Shape;37;p33"/>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457200" y="273600"/>
            <a:ext cx="8228880" cy="1144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p22"/>
          <p:cNvSpPr txBox="1">
            <a:spLocks noGrp="1"/>
          </p:cNvSpPr>
          <p:nvPr>
            <p:ph type="body" idx="1"/>
          </p:nvPr>
        </p:nvSpPr>
        <p:spPr>
          <a:xfrm>
            <a:off x="457200" y="1604520"/>
            <a:ext cx="8228880" cy="39769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
        <p:cNvGrpSpPr/>
        <p:nvPr/>
      </p:nvGrpSpPr>
      <p:grpSpPr>
        <a:xfrm>
          <a:off x="0" y="0"/>
          <a:ext cx="0" cy="0"/>
          <a:chOff x="0" y="0"/>
          <a:chExt cx="0" cy="0"/>
        </a:xfrm>
      </p:grpSpPr>
      <p:sp>
        <p:nvSpPr>
          <p:cNvPr id="57" name="Google Shape;57;p2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8" name="Google Shape;58;p24"/>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
          <p:cNvSpPr/>
          <p:nvPr/>
        </p:nvSpPr>
        <p:spPr>
          <a:xfrm>
            <a:off x="683640" y="1772640"/>
            <a:ext cx="7771320" cy="2231280"/>
          </a:xfrm>
          <a:prstGeom prst="rect">
            <a:avLst/>
          </a:prstGeom>
          <a:solidFill>
            <a:srgbClr val="4F81BD"/>
          </a:solidFill>
          <a:ln w="38150" cap="flat" cmpd="sng">
            <a:solidFill>
              <a:srgbClr val="FFFFFF"/>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rmAutofit/>
          </a:bodyPr>
          <a:lstStyle/>
          <a:p>
            <a:pPr marL="0" marR="0" lvl="0" indent="0" algn="ctr" rtl="0">
              <a:lnSpc>
                <a:spcPct val="100000"/>
              </a:lnSpc>
              <a:spcBef>
                <a:spcPts val="0"/>
              </a:spcBef>
              <a:spcAft>
                <a:spcPts val="0"/>
              </a:spcAft>
              <a:buNone/>
            </a:pPr>
            <a:r>
              <a:rPr lang="fr-FR" sz="1404" b="0" i="0" u="none" strike="noStrike" cap="none" dirty="0">
                <a:latin typeface="Arial"/>
                <a:ea typeface="Arial"/>
                <a:cs typeface="Arial"/>
                <a:sym typeface="Arial"/>
              </a:rPr>
              <a:t/>
            </a:r>
            <a:br>
              <a:rPr lang="fr-FR" sz="1404" b="0" i="0" u="none" strike="noStrike" cap="none" dirty="0">
                <a:latin typeface="Arial"/>
                <a:ea typeface="Arial"/>
                <a:cs typeface="Arial"/>
                <a:sym typeface="Arial"/>
              </a:rPr>
            </a:br>
            <a:r>
              <a:rPr lang="fr-FR" sz="3432" b="0" i="0" u="none" strike="noStrike" cap="none" dirty="0">
                <a:solidFill>
                  <a:srgbClr val="FFFFFF"/>
                </a:solidFill>
                <a:latin typeface="Calibri"/>
                <a:ea typeface="Calibri"/>
                <a:cs typeface="Calibri"/>
                <a:sym typeface="Calibri"/>
              </a:rPr>
              <a:t> Bienvenue à </a:t>
            </a:r>
            <a:r>
              <a:rPr lang="fr-FR" sz="1404" b="0" i="0" u="none" strike="noStrike" cap="none" dirty="0">
                <a:latin typeface="Arial"/>
                <a:ea typeface="Arial"/>
                <a:cs typeface="Arial"/>
                <a:sym typeface="Arial"/>
              </a:rPr>
              <a:t/>
            </a:r>
            <a:br>
              <a:rPr lang="fr-FR" sz="1404" b="0" i="0" u="none" strike="noStrike" cap="none" dirty="0">
                <a:latin typeface="Arial"/>
                <a:ea typeface="Arial"/>
                <a:cs typeface="Arial"/>
                <a:sym typeface="Arial"/>
              </a:rPr>
            </a:br>
            <a:r>
              <a:rPr lang="fr-FR" sz="3432" b="0" i="0" u="none" strike="noStrike" cap="none" dirty="0">
                <a:solidFill>
                  <a:srgbClr val="FFFFFF"/>
                </a:solidFill>
                <a:latin typeface="Calibri"/>
                <a:ea typeface="Calibri"/>
                <a:cs typeface="Calibri"/>
                <a:sym typeface="Calibri"/>
              </a:rPr>
              <a:t>l’assemblée générale du </a:t>
            </a:r>
            <a:r>
              <a:rPr lang="fr-FR" sz="3432" dirty="0" smtClean="0">
                <a:solidFill>
                  <a:srgbClr val="FFFFFF"/>
                </a:solidFill>
                <a:latin typeface="Calibri"/>
                <a:ea typeface="Calibri"/>
                <a:cs typeface="Calibri"/>
                <a:sym typeface="Calibri"/>
              </a:rPr>
              <a:t>23 mars 2024</a:t>
            </a:r>
            <a:endParaRPr sz="3432" b="0" i="0" u="none" strike="noStrike" cap="none" dirty="0">
              <a:latin typeface="Arial"/>
              <a:ea typeface="Arial"/>
              <a:cs typeface="Arial"/>
              <a:sym typeface="Arial"/>
            </a:endParaRPr>
          </a:p>
        </p:txBody>
      </p:sp>
      <p:sp>
        <p:nvSpPr>
          <p:cNvPr id="112" name="Google Shape;112;p1"/>
          <p:cNvSpPr/>
          <p:nvPr/>
        </p:nvSpPr>
        <p:spPr>
          <a:xfrm>
            <a:off x="1475640" y="4581000"/>
            <a:ext cx="6399720" cy="1414080"/>
          </a:xfrm>
          <a:prstGeom prst="rect">
            <a:avLst/>
          </a:prstGeom>
          <a:gradFill>
            <a:gsLst>
              <a:gs pos="0">
                <a:srgbClr val="FFC1BE"/>
              </a:gs>
              <a:gs pos="100000">
                <a:srgbClr val="FFE5E5"/>
              </a:gs>
            </a:gsLst>
            <a:lin ang="16200000" scaled="0"/>
          </a:gradFill>
          <a:ln w="9525" cap="flat" cmpd="sng">
            <a:solidFill>
              <a:srgbClr val="BE4B48"/>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t" anchorCtr="0">
            <a:normAutofit lnSpcReduction="10000"/>
          </a:bodyPr>
          <a:lstStyle/>
          <a:p>
            <a:pPr marL="0" marR="0" lvl="0" indent="0" algn="ctr"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ctr" rtl="0">
              <a:lnSpc>
                <a:spcPct val="100000"/>
              </a:lnSpc>
              <a:spcBef>
                <a:spcPts val="1199"/>
              </a:spcBef>
              <a:spcAft>
                <a:spcPts val="0"/>
              </a:spcAft>
              <a:buNone/>
            </a:pPr>
            <a:r>
              <a:rPr lang="fr-FR" sz="6000" b="0" i="0" u="none" strike="noStrike" cap="none">
                <a:solidFill>
                  <a:srgbClr val="000000"/>
                </a:solidFill>
                <a:latin typeface="Calibri"/>
                <a:ea typeface="Calibri"/>
                <a:cs typeface="Calibri"/>
                <a:sym typeface="Calibri"/>
              </a:rPr>
              <a:t>AUTISM’AIDE 35 </a:t>
            </a:r>
            <a:endParaRPr sz="6000" b="0" i="0" u="none" strike="noStrike" cap="none">
              <a:latin typeface="Arial"/>
              <a:ea typeface="Arial"/>
              <a:cs typeface="Arial"/>
              <a:sym typeface="Arial"/>
            </a:endParaRPr>
          </a:p>
        </p:txBody>
      </p:sp>
      <p:pic>
        <p:nvPicPr>
          <p:cNvPr id="113" name="Google Shape;113;p1"/>
          <p:cNvPicPr preferRelativeResize="0"/>
          <p:nvPr/>
        </p:nvPicPr>
        <p:blipFill rotWithShape="1">
          <a:blip r:embed="rId3">
            <a:alphaModFix/>
          </a:blip>
          <a:srcRect/>
          <a:stretch/>
        </p:blipFill>
        <p:spPr>
          <a:xfrm>
            <a:off x="144360" y="144360"/>
            <a:ext cx="2122200" cy="155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fr-FR" dirty="0" smtClean="0">
                <a:latin typeface="Algerian" pitchFamily="82" charset="0"/>
              </a:rPr>
              <a:t> </a:t>
            </a:r>
            <a:r>
              <a:rPr lang="fr-FR" sz="4400" dirty="0" smtClean="0">
                <a:latin typeface="Algerian" pitchFamily="82" charset="0"/>
              </a:rPr>
              <a:t>ANIMATIONS</a:t>
            </a:r>
            <a:endParaRPr lang="fr-FR" sz="4400" dirty="0">
              <a:latin typeface="Algerian" pitchFamily="82" charset="0"/>
            </a:endParaRPr>
          </a:p>
        </p:txBody>
      </p:sp>
      <p:pic>
        <p:nvPicPr>
          <p:cNvPr id="4" name="Espace réservé du contenu 3" descr="TiSAnes 2023 2024.png"/>
          <p:cNvPicPr>
            <a:picLocks noGrp="1" noChangeAspect="1"/>
          </p:cNvPicPr>
          <p:nvPr>
            <p:ph idx="1"/>
          </p:nvPr>
        </p:nvPicPr>
        <p:blipFill>
          <a:blip r:embed="rId2"/>
          <a:stretch>
            <a:fillRect/>
          </a:stretch>
        </p:blipFill>
        <p:spPr>
          <a:xfrm>
            <a:off x="2214546" y="1571612"/>
            <a:ext cx="4143403" cy="4855254"/>
          </a:xfrm>
        </p:spPr>
      </p:pic>
      <p:sp>
        <p:nvSpPr>
          <p:cNvPr id="5" name="Espace réservé du pied de page 4"/>
          <p:cNvSpPr>
            <a:spLocks noGrp="1"/>
          </p:cNvSpPr>
          <p:nvPr>
            <p:ph type="ftr" sz="quarter" idx="4294967295"/>
          </p:nvPr>
        </p:nvSpPr>
        <p:spPr>
          <a:xfrm>
            <a:off x="3124200" y="6356350"/>
            <a:ext cx="2895600" cy="365125"/>
          </a:xfrm>
          <a:prstGeom prst="rect">
            <a:avLst/>
          </a:prstGeom>
        </p:spPr>
        <p:txBody>
          <a:bodyPr/>
          <a:lstStyle/>
          <a:p>
            <a:r>
              <a:rPr lang="fr-FR" smtClean="0"/>
              <a:t>Autism'aide35.association d'intérêt général enregistrée en préfecture w353011967- siret 797 743 051 00022</a:t>
            </a: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fr-FR" sz="4000" dirty="0" smtClean="0">
                <a:latin typeface="Algerian" pitchFamily="82" charset="0"/>
              </a:rPr>
              <a:t>CONFERENCES</a:t>
            </a:r>
            <a:endParaRPr lang="fr-FR" sz="4000" dirty="0">
              <a:latin typeface="Algerian" pitchFamily="82"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2500298" y="1428736"/>
            <a:ext cx="4071966" cy="542926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715140" y="2857496"/>
            <a:ext cx="2286016" cy="192882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142844" y="2786058"/>
            <a:ext cx="2214578" cy="21840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3"/>
          <p:cNvSpPr/>
          <p:nvPr/>
        </p:nvSpPr>
        <p:spPr>
          <a:xfrm>
            <a:off x="457200" y="1600200"/>
            <a:ext cx="8290080" cy="4780080"/>
          </a:xfrm>
          <a:prstGeom prst="rect">
            <a:avLst/>
          </a:prstGeom>
          <a:gradFill>
            <a:gsLst>
              <a:gs pos="0">
                <a:srgbClr val="FFC1BE"/>
              </a:gs>
              <a:gs pos="100000">
                <a:srgbClr val="FFE5E5"/>
              </a:gs>
            </a:gsLst>
            <a:lin ang="16200000" scaled="0"/>
          </a:gradFill>
          <a:ln w="9525" cap="flat" cmpd="sng">
            <a:solidFill>
              <a:srgbClr val="BE4B48"/>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i="0" u="none" strike="noStrike" cap="none" dirty="0">
              <a:latin typeface="Arial"/>
              <a:ea typeface="Arial"/>
              <a:cs typeface="Arial"/>
              <a:sym typeface="Arial"/>
            </a:endParaRPr>
          </a:p>
          <a:p>
            <a:pPr marL="343080" marR="0" lvl="0" indent="-342000" algn="l" rtl="0">
              <a:lnSpc>
                <a:spcPct val="100000"/>
              </a:lnSpc>
              <a:spcBef>
                <a:spcPts val="641"/>
              </a:spcBef>
              <a:spcAft>
                <a:spcPts val="0"/>
              </a:spcAft>
              <a:buClr>
                <a:srgbClr val="000000"/>
              </a:buClr>
              <a:buSzPts val="3200"/>
              <a:buFont typeface="Arial"/>
              <a:buChar char="•"/>
            </a:pPr>
            <a:r>
              <a:rPr lang="fr-FR" b="1" dirty="0" smtClean="0">
                <a:latin typeface="Calibri"/>
                <a:ea typeface="Calibri"/>
                <a:cs typeface="Calibri"/>
                <a:sym typeface="Calibri"/>
              </a:rPr>
              <a:t>2023 : vente </a:t>
            </a:r>
            <a:r>
              <a:rPr lang="fr-FR" b="1" smtClean="0">
                <a:latin typeface="Calibri"/>
                <a:ea typeface="Calibri"/>
                <a:cs typeface="Calibri"/>
                <a:sym typeface="Calibri"/>
              </a:rPr>
              <a:t>de 465 </a:t>
            </a:r>
            <a:r>
              <a:rPr lang="fr-FR" b="1" dirty="0" smtClean="0">
                <a:latin typeface="Calibri"/>
                <a:ea typeface="Calibri"/>
                <a:cs typeface="Calibri"/>
                <a:sym typeface="Calibri"/>
              </a:rPr>
              <a:t>rubans</a:t>
            </a:r>
            <a:endParaRPr lang="fr-FR" b="1" i="0" u="none" strike="noStrike" cap="none" dirty="0" smtClean="0">
              <a:solidFill>
                <a:srgbClr val="000000"/>
              </a:solidFill>
              <a:latin typeface="Calibri"/>
              <a:ea typeface="Calibri"/>
              <a:cs typeface="Calibri"/>
              <a:sym typeface="Calibri"/>
            </a:endParaRPr>
          </a:p>
          <a:p>
            <a:pPr marL="343080" marR="0" lvl="0" indent="-342000" algn="l" rtl="0">
              <a:lnSpc>
                <a:spcPct val="100000"/>
              </a:lnSpc>
              <a:spcBef>
                <a:spcPts val="641"/>
              </a:spcBef>
              <a:spcAft>
                <a:spcPts val="0"/>
              </a:spcAft>
              <a:buClr>
                <a:srgbClr val="000000"/>
              </a:buClr>
              <a:buSzPts val="3200"/>
              <a:buFont typeface="Arial"/>
              <a:buChar char="•"/>
            </a:pPr>
            <a:r>
              <a:rPr lang="fr-FR" sz="1600" b="1" i="0" u="none" strike="noStrike" cap="none" dirty="0" smtClean="0">
                <a:solidFill>
                  <a:srgbClr val="000000"/>
                </a:solidFill>
                <a:latin typeface="Calibri"/>
                <a:ea typeface="Calibri"/>
                <a:cs typeface="Calibri"/>
                <a:sym typeface="Calibri"/>
              </a:rPr>
              <a:t>La </a:t>
            </a:r>
            <a:r>
              <a:rPr lang="fr-FR" sz="1600" b="1" i="0" u="none" strike="noStrike" cap="none" dirty="0">
                <a:solidFill>
                  <a:srgbClr val="000000"/>
                </a:solidFill>
                <a:latin typeface="Calibri"/>
                <a:ea typeface="Calibri"/>
                <a:cs typeface="Calibri"/>
                <a:sym typeface="Calibri"/>
              </a:rPr>
              <a:t>campagne des rubans bleus </a:t>
            </a:r>
            <a:r>
              <a:rPr lang="fr-FR" sz="1600" b="1" dirty="0">
                <a:latin typeface="Calibri"/>
                <a:ea typeface="Calibri"/>
                <a:cs typeface="Calibri"/>
                <a:sym typeface="Calibri"/>
              </a:rPr>
              <a:t>e</a:t>
            </a:r>
            <a:r>
              <a:rPr lang="fr-FR" sz="1600" b="1" i="0" u="none" strike="noStrike" cap="none" dirty="0" smtClean="0">
                <a:solidFill>
                  <a:srgbClr val="000000"/>
                </a:solidFill>
                <a:latin typeface="Calibri"/>
                <a:ea typeface="Calibri"/>
                <a:cs typeface="Calibri"/>
                <a:sym typeface="Calibri"/>
              </a:rPr>
              <a:t>n </a:t>
            </a:r>
            <a:r>
              <a:rPr lang="fr-FR" sz="1600" b="1" i="0" u="none" strike="noStrike" cap="none" dirty="0">
                <a:solidFill>
                  <a:srgbClr val="000000"/>
                </a:solidFill>
                <a:latin typeface="Calibri"/>
                <a:ea typeface="Calibri"/>
                <a:cs typeface="Calibri"/>
                <a:sym typeface="Calibri"/>
              </a:rPr>
              <a:t>vente à 1 € pièce </a:t>
            </a:r>
            <a:r>
              <a:rPr lang="fr-FR" sz="1600" b="1" i="0" u="none" strike="noStrike" cap="none" dirty="0" smtClean="0">
                <a:solidFill>
                  <a:srgbClr val="000000"/>
                </a:solidFill>
                <a:latin typeface="Calibri"/>
                <a:ea typeface="Calibri"/>
                <a:cs typeface="Calibri"/>
                <a:sym typeface="Calibri"/>
              </a:rPr>
              <a:t>soit sur Hello </a:t>
            </a:r>
            <a:r>
              <a:rPr lang="fr-FR" sz="1600" b="1" i="0" u="none" strike="noStrike" cap="none" dirty="0" err="1" smtClean="0">
                <a:solidFill>
                  <a:srgbClr val="000000"/>
                </a:solidFill>
                <a:latin typeface="Calibri"/>
                <a:ea typeface="Calibri"/>
                <a:cs typeface="Calibri"/>
                <a:sym typeface="Calibri"/>
              </a:rPr>
              <a:t>asso</a:t>
            </a:r>
            <a:r>
              <a:rPr lang="fr-FR" sz="1600" b="1" i="0" u="none" strike="noStrike" cap="none" dirty="0" smtClean="0">
                <a:solidFill>
                  <a:srgbClr val="000000"/>
                </a:solidFill>
                <a:latin typeface="Calibri"/>
                <a:ea typeface="Calibri"/>
                <a:cs typeface="Calibri"/>
                <a:sym typeface="Calibri"/>
              </a:rPr>
              <a:t> campagne ruban soit en direct lors des manifestations</a:t>
            </a:r>
            <a:endParaRPr sz="1600" b="1" i="0" u="none" strike="noStrike" cap="none" dirty="0">
              <a:sym typeface="Arial"/>
            </a:endParaRPr>
          </a:p>
        </p:txBody>
      </p:sp>
      <p:pic>
        <p:nvPicPr>
          <p:cNvPr id="198" name="Google Shape;198;p13"/>
          <p:cNvPicPr preferRelativeResize="0"/>
          <p:nvPr/>
        </p:nvPicPr>
        <p:blipFill rotWithShape="1">
          <a:blip r:embed="rId3">
            <a:alphaModFix/>
          </a:blip>
          <a:srcRect/>
          <a:stretch/>
        </p:blipFill>
        <p:spPr>
          <a:xfrm>
            <a:off x="467640" y="0"/>
            <a:ext cx="1943280" cy="1483200"/>
          </a:xfrm>
          <a:prstGeom prst="rect">
            <a:avLst/>
          </a:prstGeom>
          <a:noFill/>
          <a:ln>
            <a:noFill/>
          </a:ln>
        </p:spPr>
      </p:pic>
      <p:sp>
        <p:nvSpPr>
          <p:cNvPr id="200" name="Google Shape;200;p13"/>
          <p:cNvSpPr/>
          <p:nvPr/>
        </p:nvSpPr>
        <p:spPr>
          <a:xfrm>
            <a:off x="2627640" y="274680"/>
            <a:ext cx="6058080" cy="1141920"/>
          </a:xfrm>
          <a:prstGeom prst="rect">
            <a:avLst/>
          </a:prstGeom>
          <a:solidFill>
            <a:srgbClr val="4F81BD"/>
          </a:solidFill>
          <a:ln w="38150" cap="flat" cmpd="sng">
            <a:solidFill>
              <a:srgbClr val="FFFFFF"/>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rmAutofit/>
          </a:bodyPr>
          <a:lstStyle/>
          <a:p>
            <a:pPr marL="0" marR="0" lvl="0" indent="0" algn="ctr" rtl="0">
              <a:lnSpc>
                <a:spcPct val="100000"/>
              </a:lnSpc>
              <a:spcBef>
                <a:spcPts val="0"/>
              </a:spcBef>
              <a:spcAft>
                <a:spcPts val="0"/>
              </a:spcAft>
              <a:buNone/>
            </a:pPr>
            <a:r>
              <a:rPr lang="fr-FR" sz="2800" b="1" i="0" u="none" strike="noStrike" cap="none" dirty="0">
                <a:solidFill>
                  <a:srgbClr val="FFFFFF"/>
                </a:solidFill>
                <a:latin typeface="Calibri"/>
                <a:ea typeface="Calibri"/>
                <a:cs typeface="Calibri"/>
                <a:sym typeface="Calibri"/>
              </a:rPr>
              <a:t>Rapport d’activité </a:t>
            </a:r>
            <a:r>
              <a:rPr lang="fr-FR" sz="2800" b="1" i="0" u="none" strike="noStrike" cap="none" dirty="0" smtClean="0">
                <a:solidFill>
                  <a:srgbClr val="FFFFFF"/>
                </a:solidFill>
                <a:latin typeface="Calibri"/>
                <a:ea typeface="Calibri"/>
                <a:cs typeface="Calibri"/>
                <a:sym typeface="Calibri"/>
              </a:rPr>
              <a:t>2023</a:t>
            </a:r>
            <a:endParaRPr sz="2800" b="0" i="0" u="none" strike="noStrike" cap="none" dirty="0">
              <a:latin typeface="Arial"/>
              <a:ea typeface="Arial"/>
              <a:cs typeface="Arial"/>
              <a:sym typeface="Arial"/>
            </a:endParaRPr>
          </a:p>
        </p:txBody>
      </p:sp>
      <p:pic>
        <p:nvPicPr>
          <p:cNvPr id="201" name="Google Shape;201;p13"/>
          <p:cNvPicPr preferRelativeResize="0"/>
          <p:nvPr/>
        </p:nvPicPr>
        <p:blipFill rotWithShape="1">
          <a:blip r:embed="rId4">
            <a:alphaModFix/>
          </a:blip>
          <a:srcRect/>
          <a:stretch/>
        </p:blipFill>
        <p:spPr>
          <a:xfrm>
            <a:off x="1519677" y="3391785"/>
            <a:ext cx="925811" cy="1698606"/>
          </a:xfrm>
          <a:prstGeom prst="rect">
            <a:avLst/>
          </a:prstGeom>
          <a:noFill/>
          <a:ln>
            <a:noFill/>
          </a:ln>
        </p:spPr>
      </p:pic>
      <p:pic>
        <p:nvPicPr>
          <p:cNvPr id="8" name="Image 7" descr="C:\Users\Pc\AppData\Local\Temp\f08bb55c-a44d-4f29-adeb-3faa848c228d_rubanbleu.zip.28d\EDWIGE 1.jpg"/>
          <p:cNvPicPr/>
          <p:nvPr/>
        </p:nvPicPr>
        <p:blipFill>
          <a:blip r:embed="rId5"/>
          <a:srcRect/>
          <a:stretch>
            <a:fillRect/>
          </a:stretch>
        </p:blipFill>
        <p:spPr bwMode="auto">
          <a:xfrm>
            <a:off x="3764706" y="3157870"/>
            <a:ext cx="2125731" cy="302468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5"/>
          <p:cNvSpPr/>
          <p:nvPr/>
        </p:nvSpPr>
        <p:spPr>
          <a:xfrm>
            <a:off x="2267640" y="274680"/>
            <a:ext cx="6418080" cy="1141920"/>
          </a:xfrm>
          <a:prstGeom prst="rect">
            <a:avLst/>
          </a:prstGeom>
          <a:solidFill>
            <a:srgbClr val="4F81BD"/>
          </a:solidFill>
          <a:ln w="38150" cap="flat" cmpd="sng">
            <a:solidFill>
              <a:srgbClr val="FFFFFF"/>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rmAutofit fontScale="92500" lnSpcReduction="10000"/>
          </a:bodyPr>
          <a:lstStyle/>
          <a:p>
            <a:pPr marL="0" marR="0" lvl="0" indent="0" algn="ctr" rtl="0">
              <a:lnSpc>
                <a:spcPct val="100000"/>
              </a:lnSpc>
              <a:spcBef>
                <a:spcPts val="0"/>
              </a:spcBef>
              <a:spcAft>
                <a:spcPts val="0"/>
              </a:spcAft>
              <a:buNone/>
            </a:pPr>
            <a:r>
              <a:rPr lang="fr-FR" sz="3959" b="0" i="0" u="none" strike="noStrike" cap="none" dirty="0">
                <a:solidFill>
                  <a:srgbClr val="FFFFFF"/>
                </a:solidFill>
                <a:latin typeface="Calibri"/>
                <a:ea typeface="Calibri"/>
                <a:cs typeface="Calibri"/>
                <a:sym typeface="Calibri"/>
              </a:rPr>
              <a:t>Projets et perspectives </a:t>
            </a:r>
            <a:r>
              <a:rPr lang="fr-FR" sz="1620" b="0" i="0" u="none" strike="noStrike" cap="none" dirty="0">
                <a:latin typeface="Arial"/>
                <a:ea typeface="Arial"/>
                <a:cs typeface="Arial"/>
                <a:sym typeface="Arial"/>
              </a:rPr>
              <a:t/>
            </a:r>
            <a:br>
              <a:rPr lang="fr-FR" sz="1620" b="0" i="0" u="none" strike="noStrike" cap="none" dirty="0">
                <a:latin typeface="Arial"/>
                <a:ea typeface="Arial"/>
                <a:cs typeface="Arial"/>
                <a:sym typeface="Arial"/>
              </a:rPr>
            </a:br>
            <a:r>
              <a:rPr lang="fr-FR" sz="3959" b="0" i="0" u="none" strike="noStrike" cap="none" dirty="0" smtClean="0">
                <a:solidFill>
                  <a:srgbClr val="FFFFFF"/>
                </a:solidFill>
                <a:latin typeface="Calibri"/>
                <a:ea typeface="Calibri"/>
                <a:cs typeface="Calibri"/>
                <a:sym typeface="Calibri"/>
              </a:rPr>
              <a:t>2024</a:t>
            </a:r>
            <a:endParaRPr sz="3959" b="0" i="0" u="none" strike="noStrike" cap="none" dirty="0">
              <a:latin typeface="Arial"/>
              <a:ea typeface="Arial"/>
              <a:cs typeface="Arial"/>
              <a:sym typeface="Arial"/>
            </a:endParaRPr>
          </a:p>
        </p:txBody>
      </p:sp>
      <p:sp>
        <p:nvSpPr>
          <p:cNvPr id="214" name="Google Shape;214;p15"/>
          <p:cNvSpPr/>
          <p:nvPr/>
        </p:nvSpPr>
        <p:spPr>
          <a:xfrm>
            <a:off x="457200" y="1600200"/>
            <a:ext cx="8228520" cy="4524840"/>
          </a:xfrm>
          <a:prstGeom prst="rect">
            <a:avLst/>
          </a:prstGeom>
          <a:gradFill>
            <a:gsLst>
              <a:gs pos="0">
                <a:srgbClr val="FFC1BE"/>
              </a:gs>
              <a:gs pos="100000">
                <a:srgbClr val="FFE5E5"/>
              </a:gs>
            </a:gsLst>
            <a:lin ang="16200000" scaled="0"/>
          </a:gradFill>
          <a:ln w="9525" cap="flat" cmpd="sng">
            <a:solidFill>
              <a:srgbClr val="BE4B48"/>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t" anchorCtr="0">
            <a:normAutofit/>
          </a:bodyPr>
          <a:lstStyle/>
          <a:p>
            <a:pPr marL="343080" marR="0" lvl="0" indent="-342000" algn="ctr" rtl="0">
              <a:lnSpc>
                <a:spcPct val="100000"/>
              </a:lnSpc>
              <a:spcBef>
                <a:spcPts val="0"/>
              </a:spcBef>
              <a:spcAft>
                <a:spcPts val="0"/>
              </a:spcAft>
              <a:buNone/>
            </a:pPr>
            <a:r>
              <a:rPr lang="fr-FR" sz="3800" b="1" i="0" u="none" strike="noStrike" cap="none" dirty="0">
                <a:solidFill>
                  <a:srgbClr val="000000"/>
                </a:solidFill>
                <a:latin typeface="Calibri"/>
                <a:ea typeface="Calibri"/>
                <a:cs typeface="Calibri"/>
                <a:sym typeface="Calibri"/>
              </a:rPr>
              <a:t>Les Perspectives : </a:t>
            </a:r>
            <a:endParaRPr sz="3800" b="0" i="0" u="none" strike="noStrike" cap="none" dirty="0">
              <a:latin typeface="Arial"/>
              <a:ea typeface="Arial"/>
              <a:cs typeface="Arial"/>
              <a:sym typeface="Arial"/>
            </a:endParaRPr>
          </a:p>
          <a:p>
            <a:pPr marL="343080" marR="0" lvl="0" indent="-342000" algn="l" rtl="0">
              <a:lnSpc>
                <a:spcPct val="100000"/>
              </a:lnSpc>
              <a:spcBef>
                <a:spcPts val="400"/>
              </a:spcBef>
              <a:spcAft>
                <a:spcPts val="0"/>
              </a:spcAft>
              <a:buClr>
                <a:srgbClr val="000000"/>
              </a:buClr>
              <a:buSzPts val="2000"/>
              <a:buFont typeface="Arial"/>
              <a:buChar char="•"/>
            </a:pPr>
            <a:r>
              <a:rPr lang="fr-FR" sz="2000" b="0" i="0" u="none" strike="noStrike" cap="none" dirty="0">
                <a:solidFill>
                  <a:srgbClr val="000000"/>
                </a:solidFill>
                <a:latin typeface="Calibri"/>
                <a:ea typeface="Calibri"/>
                <a:cs typeface="Calibri"/>
                <a:sym typeface="Calibri"/>
              </a:rPr>
              <a:t>Poursuivre nos actions pour encourager l’inclusion scolaire et l’accès à l’enseignement de qualité</a:t>
            </a:r>
            <a:endParaRPr sz="2000" b="0" i="0" u="none" strike="noStrike" cap="none" dirty="0">
              <a:latin typeface="Arial"/>
              <a:ea typeface="Arial"/>
              <a:cs typeface="Arial"/>
              <a:sym typeface="Arial"/>
            </a:endParaRPr>
          </a:p>
          <a:p>
            <a:pPr marL="343080" marR="0" lvl="0" indent="-342000" algn="l" rtl="0">
              <a:lnSpc>
                <a:spcPct val="100000"/>
              </a:lnSpc>
              <a:spcBef>
                <a:spcPts val="400"/>
              </a:spcBef>
              <a:spcAft>
                <a:spcPts val="0"/>
              </a:spcAft>
              <a:buClr>
                <a:srgbClr val="000000"/>
              </a:buClr>
              <a:buSzPts val="2000"/>
              <a:buFont typeface="Arial"/>
              <a:buChar char="•"/>
            </a:pPr>
            <a:r>
              <a:rPr lang="fr-FR" sz="2000" b="0" i="0" u="none" strike="noStrike" cap="none" dirty="0">
                <a:solidFill>
                  <a:srgbClr val="000000"/>
                </a:solidFill>
                <a:latin typeface="Calibri"/>
                <a:ea typeface="Calibri"/>
                <a:cs typeface="Calibri"/>
                <a:sym typeface="Calibri"/>
              </a:rPr>
              <a:t>Faire </a:t>
            </a:r>
            <a:r>
              <a:rPr lang="fr-FR" sz="2000" b="0" i="0" u="none" strike="noStrike" cap="none" dirty="0" smtClean="0">
                <a:solidFill>
                  <a:srgbClr val="000000"/>
                </a:solidFill>
                <a:latin typeface="Calibri"/>
                <a:ea typeface="Calibri"/>
                <a:cs typeface="Calibri"/>
                <a:sym typeface="Calibri"/>
              </a:rPr>
              <a:t>pression sur les institutions locales </a:t>
            </a:r>
            <a:r>
              <a:rPr lang="fr-FR" sz="2000" b="0" i="0" u="none" strike="noStrike" cap="none" dirty="0">
                <a:solidFill>
                  <a:srgbClr val="000000"/>
                </a:solidFill>
                <a:latin typeface="Calibri"/>
                <a:ea typeface="Calibri"/>
                <a:cs typeface="Calibri"/>
                <a:sym typeface="Calibri"/>
              </a:rPr>
              <a:t>pour faire appliquer les recommandations de la haute autorité de santé de mars 2012 </a:t>
            </a:r>
            <a:endParaRPr sz="2000" b="0" i="0" u="none" strike="noStrike" cap="none" dirty="0">
              <a:latin typeface="Arial"/>
              <a:ea typeface="Arial"/>
              <a:cs typeface="Arial"/>
              <a:sym typeface="Arial"/>
            </a:endParaRPr>
          </a:p>
          <a:p>
            <a:pPr marL="343080" marR="0" lvl="0" indent="-342000" algn="l" rtl="0">
              <a:lnSpc>
                <a:spcPct val="100000"/>
              </a:lnSpc>
              <a:spcBef>
                <a:spcPts val="400"/>
              </a:spcBef>
              <a:spcAft>
                <a:spcPts val="0"/>
              </a:spcAft>
              <a:buClr>
                <a:srgbClr val="000000"/>
              </a:buClr>
              <a:buSzPts val="2000"/>
              <a:buFont typeface="Arial"/>
              <a:buChar char="•"/>
            </a:pPr>
            <a:r>
              <a:rPr lang="fr-FR" sz="2000" b="0" i="0" u="none" strike="noStrike" cap="none" dirty="0" smtClean="0">
                <a:solidFill>
                  <a:srgbClr val="000000"/>
                </a:solidFill>
                <a:latin typeface="Calibri"/>
                <a:ea typeface="Calibri"/>
                <a:cs typeface="Calibri"/>
                <a:sym typeface="Calibri"/>
              </a:rPr>
              <a:t>mettre </a:t>
            </a:r>
            <a:r>
              <a:rPr lang="fr-FR" sz="2000" b="0" i="0" u="none" strike="noStrike" cap="none" dirty="0">
                <a:solidFill>
                  <a:srgbClr val="000000"/>
                </a:solidFill>
                <a:latin typeface="Calibri"/>
                <a:ea typeface="Calibri"/>
                <a:cs typeface="Calibri"/>
                <a:sym typeface="Calibri"/>
              </a:rPr>
              <a:t>en place le parcours bilans / diagnostics et suivis, l’accès aux évaluations santé et sensoriel . </a:t>
            </a:r>
            <a:r>
              <a:rPr lang="fr-FR" sz="2000" b="0" i="0" u="none" strike="noStrike" cap="none" dirty="0" smtClean="0">
                <a:solidFill>
                  <a:srgbClr val="000000"/>
                </a:solidFill>
                <a:latin typeface="Calibri"/>
                <a:ea typeface="Calibri"/>
                <a:cs typeface="Calibri"/>
                <a:sym typeface="Calibri"/>
              </a:rPr>
              <a:t>Partenariat maison de santé et CPTS</a:t>
            </a:r>
            <a:endParaRPr sz="2000" b="0" i="0" u="none" strike="noStrike" cap="none" dirty="0">
              <a:latin typeface="Arial"/>
              <a:ea typeface="Arial"/>
              <a:cs typeface="Arial"/>
              <a:sym typeface="Arial"/>
            </a:endParaRPr>
          </a:p>
          <a:p>
            <a:pPr marL="343080" marR="0" lvl="0" indent="-342000" algn="l" rtl="0">
              <a:lnSpc>
                <a:spcPct val="100000"/>
              </a:lnSpc>
              <a:spcBef>
                <a:spcPts val="400"/>
              </a:spcBef>
              <a:spcAft>
                <a:spcPts val="0"/>
              </a:spcAft>
              <a:buClr>
                <a:srgbClr val="000000"/>
              </a:buClr>
              <a:buSzPts val="2000"/>
              <a:buFont typeface="Arial"/>
              <a:buChar char="•"/>
            </a:pPr>
            <a:r>
              <a:rPr lang="fr-FR" sz="2000" b="0" i="0" u="none" strike="noStrike" cap="none" dirty="0">
                <a:solidFill>
                  <a:srgbClr val="000000"/>
                </a:solidFill>
                <a:latin typeface="Calibri"/>
                <a:ea typeface="Calibri"/>
                <a:cs typeface="Calibri"/>
                <a:sym typeface="Calibri"/>
              </a:rPr>
              <a:t>Aider et favoriser l’accès à l’emploi les personnes TSA </a:t>
            </a:r>
            <a:endParaRPr sz="2000" b="0" i="0" u="none" strike="noStrike" cap="none" dirty="0">
              <a:latin typeface="Arial"/>
              <a:ea typeface="Arial"/>
              <a:cs typeface="Arial"/>
              <a:sym typeface="Arial"/>
            </a:endParaRPr>
          </a:p>
          <a:p>
            <a:pPr marL="343080" marR="0" lvl="0" indent="-342000" algn="l" rtl="0">
              <a:lnSpc>
                <a:spcPct val="100000"/>
              </a:lnSpc>
              <a:spcBef>
                <a:spcPts val="400"/>
              </a:spcBef>
              <a:spcAft>
                <a:spcPts val="0"/>
              </a:spcAft>
              <a:buClr>
                <a:srgbClr val="000000"/>
              </a:buClr>
              <a:buSzPts val="2000"/>
              <a:buFont typeface="Arial"/>
              <a:buChar char="•"/>
            </a:pPr>
            <a:r>
              <a:rPr lang="fr-FR" sz="2000" b="0" i="0" u="none" strike="noStrike" cap="none" dirty="0">
                <a:solidFill>
                  <a:srgbClr val="000000"/>
                </a:solidFill>
                <a:latin typeface="Calibri"/>
                <a:ea typeface="Calibri"/>
                <a:cs typeface="Calibri"/>
                <a:sym typeface="Calibri"/>
              </a:rPr>
              <a:t>Mise en place et développement d’un projet Habitat </a:t>
            </a:r>
            <a:r>
              <a:rPr lang="fr-FR" sz="2000" b="0" i="0" u="none" strike="noStrike" cap="none" dirty="0" smtClean="0">
                <a:solidFill>
                  <a:srgbClr val="000000"/>
                </a:solidFill>
                <a:latin typeface="Calibri"/>
                <a:ea typeface="Calibri"/>
                <a:cs typeface="Calibri"/>
                <a:sym typeface="Calibri"/>
              </a:rPr>
              <a:t>partagé avec partenariat d’un réseau d’aide à domicile</a:t>
            </a:r>
          </a:p>
          <a:p>
            <a:pPr marL="343080" marR="0" lvl="0" indent="-342000" algn="l" rtl="0">
              <a:lnSpc>
                <a:spcPct val="100000"/>
              </a:lnSpc>
              <a:spcBef>
                <a:spcPts val="400"/>
              </a:spcBef>
              <a:spcAft>
                <a:spcPts val="0"/>
              </a:spcAft>
              <a:buClr>
                <a:srgbClr val="000000"/>
              </a:buClr>
              <a:buSzPts val="2000"/>
              <a:buFont typeface="Arial"/>
              <a:buChar char="•"/>
            </a:pPr>
            <a:r>
              <a:rPr lang="fr-FR" sz="2000" dirty="0" smtClean="0">
                <a:latin typeface="Calibri"/>
                <a:cs typeface="Calibri"/>
                <a:sym typeface="Calibri"/>
              </a:rPr>
              <a:t>Développer le partenariat avec AFG AUTISME</a:t>
            </a:r>
            <a:endParaRPr sz="2000" b="0" i="0" u="none" strike="noStrike" cap="none" dirty="0">
              <a:latin typeface="Arial"/>
              <a:ea typeface="Arial"/>
              <a:cs typeface="Arial"/>
              <a:sym typeface="Arial"/>
            </a:endParaRPr>
          </a:p>
          <a:p>
            <a:pPr marL="0" marR="0" lvl="0" indent="0" algn="l" rtl="0">
              <a:lnSpc>
                <a:spcPct val="100000"/>
              </a:lnSpc>
              <a:spcBef>
                <a:spcPts val="400"/>
              </a:spcBef>
              <a:spcAft>
                <a:spcPts val="0"/>
              </a:spcAft>
              <a:buNone/>
            </a:pPr>
            <a:endParaRPr sz="2000" b="0" i="0" u="none" strike="noStrike" cap="none" dirty="0">
              <a:latin typeface="Arial"/>
              <a:ea typeface="Arial"/>
              <a:cs typeface="Arial"/>
              <a:sym typeface="Arial"/>
            </a:endParaRPr>
          </a:p>
          <a:p>
            <a:pPr marL="0" marR="0" lvl="0" indent="0" algn="l" rtl="0">
              <a:lnSpc>
                <a:spcPct val="100000"/>
              </a:lnSpc>
              <a:spcBef>
                <a:spcPts val="400"/>
              </a:spcBef>
              <a:spcAft>
                <a:spcPts val="0"/>
              </a:spcAft>
              <a:buNone/>
            </a:pPr>
            <a:endParaRPr sz="2000" b="0" i="0" u="none" strike="noStrike" cap="none" dirty="0">
              <a:latin typeface="Arial"/>
              <a:ea typeface="Arial"/>
              <a:cs typeface="Arial"/>
              <a:sym typeface="Arial"/>
            </a:endParaRPr>
          </a:p>
          <a:p>
            <a:pPr marL="0" marR="0" lvl="0" indent="0" algn="l" rtl="0">
              <a:lnSpc>
                <a:spcPct val="100000"/>
              </a:lnSpc>
              <a:spcBef>
                <a:spcPts val="400"/>
              </a:spcBef>
              <a:spcAft>
                <a:spcPts val="0"/>
              </a:spcAft>
              <a:buNone/>
            </a:pPr>
            <a:endParaRPr sz="2000" b="0" i="0" u="none" strike="noStrike" cap="none" dirty="0">
              <a:latin typeface="Arial"/>
              <a:ea typeface="Arial"/>
              <a:cs typeface="Arial"/>
              <a:sym typeface="Arial"/>
            </a:endParaRPr>
          </a:p>
          <a:p>
            <a:pPr marL="0" marR="0" lvl="0" indent="0" algn="l" rtl="0">
              <a:lnSpc>
                <a:spcPct val="100000"/>
              </a:lnSpc>
              <a:spcBef>
                <a:spcPts val="641"/>
              </a:spcBef>
              <a:spcAft>
                <a:spcPts val="0"/>
              </a:spcAft>
              <a:buNone/>
            </a:pPr>
            <a:endParaRPr sz="2000" b="0" i="0" u="none" strike="noStrike" cap="none" dirty="0">
              <a:latin typeface="Arial"/>
              <a:ea typeface="Arial"/>
              <a:cs typeface="Arial"/>
              <a:sym typeface="Arial"/>
            </a:endParaRPr>
          </a:p>
          <a:p>
            <a:pPr marL="0" marR="0" lvl="0" indent="0" algn="l" rtl="0">
              <a:lnSpc>
                <a:spcPct val="100000"/>
              </a:lnSpc>
              <a:spcBef>
                <a:spcPts val="641"/>
              </a:spcBef>
              <a:spcAft>
                <a:spcPts val="0"/>
              </a:spcAft>
              <a:buNone/>
            </a:pPr>
            <a:endParaRPr sz="2000" b="0" i="0" u="none" strike="noStrike" cap="none" dirty="0">
              <a:latin typeface="Arial"/>
              <a:ea typeface="Arial"/>
              <a:cs typeface="Arial"/>
              <a:sym typeface="Arial"/>
            </a:endParaRPr>
          </a:p>
        </p:txBody>
      </p:sp>
      <p:pic>
        <p:nvPicPr>
          <p:cNvPr id="215" name="Google Shape;215;p15"/>
          <p:cNvPicPr preferRelativeResize="0"/>
          <p:nvPr/>
        </p:nvPicPr>
        <p:blipFill rotWithShape="1">
          <a:blip r:embed="rId3">
            <a:alphaModFix/>
          </a:blip>
          <a:srcRect/>
          <a:stretch/>
        </p:blipFill>
        <p:spPr>
          <a:xfrm>
            <a:off x="144360" y="144360"/>
            <a:ext cx="1906200" cy="1396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1"/>
          <p:cNvSpPr/>
          <p:nvPr/>
        </p:nvSpPr>
        <p:spPr>
          <a:xfrm>
            <a:off x="3060000" y="476640"/>
            <a:ext cx="5924160" cy="1141920"/>
          </a:xfrm>
          <a:prstGeom prst="rect">
            <a:avLst/>
          </a:prstGeom>
          <a:solidFill>
            <a:srgbClr val="4F81BD"/>
          </a:solidFill>
          <a:ln>
            <a:noFill/>
          </a:ln>
        </p:spPr>
        <p:txBody>
          <a:bodyPr spcFirstLastPara="1" wrap="square" lIns="90000" tIns="45000" rIns="90000" bIns="45000" anchor="ctr" anchorCtr="0">
            <a:normAutofit/>
          </a:bodyPr>
          <a:lstStyle/>
          <a:p>
            <a:pPr marL="0" marR="0" lvl="0" indent="0" algn="ctr" rtl="0">
              <a:lnSpc>
                <a:spcPct val="100000"/>
              </a:lnSpc>
              <a:spcBef>
                <a:spcPts val="0"/>
              </a:spcBef>
              <a:spcAft>
                <a:spcPts val="0"/>
              </a:spcAft>
              <a:buNone/>
            </a:pPr>
            <a:r>
              <a:rPr lang="fr-FR" sz="4400" b="1" i="0" u="none" strike="noStrike" cap="none">
                <a:solidFill>
                  <a:srgbClr val="FFFFFF"/>
                </a:solidFill>
                <a:latin typeface="Comic Sans MS"/>
                <a:ea typeface="Comic Sans MS"/>
                <a:cs typeface="Comic Sans MS"/>
                <a:sym typeface="Comic Sans MS"/>
              </a:rPr>
              <a:t>AUTISM’AIDE 35</a:t>
            </a:r>
            <a:r>
              <a:rPr lang="fr-FR" sz="4400" b="0" i="0" u="none" strike="noStrike" cap="none">
                <a:solidFill>
                  <a:srgbClr val="FFFFFF"/>
                </a:solidFill>
                <a:latin typeface="Calibri"/>
                <a:ea typeface="Calibri"/>
                <a:cs typeface="Calibri"/>
                <a:sym typeface="Calibri"/>
              </a:rPr>
              <a:t> </a:t>
            </a:r>
            <a:endParaRPr sz="4400" b="0" i="0" u="none" strike="noStrike" cap="none">
              <a:latin typeface="Arial"/>
              <a:ea typeface="Arial"/>
              <a:cs typeface="Arial"/>
              <a:sym typeface="Arial"/>
            </a:endParaRPr>
          </a:p>
        </p:txBody>
      </p:sp>
      <p:sp>
        <p:nvSpPr>
          <p:cNvPr id="257" name="Google Shape;257;p21"/>
          <p:cNvSpPr/>
          <p:nvPr/>
        </p:nvSpPr>
        <p:spPr>
          <a:xfrm>
            <a:off x="611640" y="1845000"/>
            <a:ext cx="8228520" cy="4524840"/>
          </a:xfrm>
          <a:prstGeom prst="rect">
            <a:avLst/>
          </a:prstGeom>
          <a:gradFill>
            <a:gsLst>
              <a:gs pos="0">
                <a:srgbClr val="FFC1BE"/>
              </a:gs>
              <a:gs pos="100000">
                <a:srgbClr val="FFE5E5"/>
              </a:gs>
            </a:gsLst>
            <a:lin ang="16200000" scaled="0"/>
          </a:gradFill>
          <a:ln w="9525" cap="flat" cmpd="sng">
            <a:solidFill>
              <a:srgbClr val="BE4B48"/>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t" anchorCtr="0">
            <a:noAutofit/>
          </a:bodyPr>
          <a:lstStyle/>
          <a:p>
            <a:pPr marL="1080" lvl="0" algn="ctr">
              <a:spcBef>
                <a:spcPts val="641"/>
              </a:spcBef>
              <a:buSzPts val="3200"/>
            </a:pPr>
            <a:r>
              <a:rPr lang="fr-FR" sz="1800" b="1" u="sng" dirty="0" smtClean="0">
                <a:cs typeface="Arial" pitchFamily="34" charset="0"/>
              </a:rPr>
              <a:t>Sont membres élus au CA de l’association :</a:t>
            </a:r>
          </a:p>
          <a:p>
            <a:pPr marL="1080" lvl="0">
              <a:spcBef>
                <a:spcPts val="641"/>
              </a:spcBef>
              <a:buSzPts val="3200"/>
            </a:pPr>
            <a:endParaRPr lang="fr-FR" sz="1800" b="1" dirty="0" smtClean="0">
              <a:cs typeface="Arial" pitchFamily="34" charset="0"/>
            </a:endParaRPr>
          </a:p>
          <a:p>
            <a:pPr marL="1080" lvl="0" algn="ctr">
              <a:spcBef>
                <a:spcPts val="641"/>
              </a:spcBef>
              <a:buSzPts val="3200"/>
            </a:pPr>
            <a:r>
              <a:rPr lang="fr-FR" sz="1800" b="1" dirty="0" smtClean="0">
                <a:cs typeface="Arial" pitchFamily="34" charset="0"/>
              </a:rPr>
              <a:t>Jean-Luc LE GOALLER</a:t>
            </a:r>
          </a:p>
          <a:p>
            <a:pPr marL="1080" lvl="0" algn="ctr">
              <a:spcBef>
                <a:spcPts val="641"/>
              </a:spcBef>
              <a:buSzPts val="3200"/>
            </a:pPr>
            <a:r>
              <a:rPr lang="fr-FR" sz="1800" b="1" dirty="0" smtClean="0">
                <a:cs typeface="Arial" pitchFamily="34" charset="0"/>
              </a:rPr>
              <a:t>Thierry JARDIN</a:t>
            </a:r>
          </a:p>
          <a:p>
            <a:pPr marL="1080" lvl="0" algn="ctr">
              <a:spcBef>
                <a:spcPts val="641"/>
              </a:spcBef>
              <a:buSzPts val="3200"/>
            </a:pPr>
            <a:r>
              <a:rPr lang="fr-FR" sz="1800" b="1" dirty="0" smtClean="0">
                <a:cs typeface="Arial" pitchFamily="34" charset="0"/>
              </a:rPr>
              <a:t>Emmanuelle BOTTREAU</a:t>
            </a:r>
          </a:p>
          <a:p>
            <a:pPr marL="1080" lvl="0" algn="ctr">
              <a:spcBef>
                <a:spcPts val="641"/>
              </a:spcBef>
              <a:buSzPts val="3200"/>
            </a:pPr>
            <a:r>
              <a:rPr lang="fr-FR" sz="1800" b="1" dirty="0" smtClean="0">
                <a:cs typeface="Arial" pitchFamily="34" charset="0"/>
              </a:rPr>
              <a:t>Sabine BAUDONT</a:t>
            </a:r>
          </a:p>
          <a:p>
            <a:pPr marL="1080" lvl="0" algn="ctr">
              <a:spcBef>
                <a:spcPts val="641"/>
              </a:spcBef>
              <a:buSzPts val="3200"/>
            </a:pPr>
            <a:r>
              <a:rPr lang="fr-FR" sz="1800" b="1" dirty="0" smtClean="0">
                <a:cs typeface="Arial" pitchFamily="34" charset="0"/>
              </a:rPr>
              <a:t> Patrick CORDIER </a:t>
            </a:r>
          </a:p>
          <a:p>
            <a:pPr marL="1080" lvl="0" algn="ctr">
              <a:spcBef>
                <a:spcPts val="641"/>
              </a:spcBef>
              <a:buSzPts val="3200"/>
            </a:pPr>
            <a:r>
              <a:rPr lang="fr-FR" sz="1800" b="1" dirty="0" smtClean="0">
                <a:cs typeface="Arial" pitchFamily="34" charset="0"/>
              </a:rPr>
              <a:t>Florence DROAL</a:t>
            </a:r>
          </a:p>
          <a:p>
            <a:pPr marL="1080" lvl="0" algn="ctr">
              <a:spcBef>
                <a:spcPts val="641"/>
              </a:spcBef>
              <a:buSzPts val="3200"/>
            </a:pPr>
            <a:r>
              <a:rPr lang="fr-FR" sz="1800" b="1" dirty="0" smtClean="0">
                <a:cs typeface="Arial" pitchFamily="34" charset="0"/>
              </a:rPr>
              <a:t>Alexandra BASCOULARD</a:t>
            </a:r>
          </a:p>
          <a:p>
            <a:pPr marL="1080" lvl="0" algn="ctr">
              <a:spcBef>
                <a:spcPts val="641"/>
              </a:spcBef>
              <a:buSzPts val="3200"/>
            </a:pPr>
            <a:r>
              <a:rPr lang="fr-FR" sz="1800" b="1" dirty="0" smtClean="0">
                <a:cs typeface="Arial" pitchFamily="34" charset="0"/>
              </a:rPr>
              <a:t>Jessica AIN </a:t>
            </a:r>
          </a:p>
          <a:p>
            <a:pPr marL="1080" lvl="0">
              <a:spcBef>
                <a:spcPts val="641"/>
              </a:spcBef>
              <a:buSzPts val="3200"/>
              <a:buFontTx/>
              <a:buChar char="-"/>
            </a:pPr>
            <a:endParaRPr lang="fr-FR" sz="1800" b="1" dirty="0">
              <a:cs typeface="Arial" pitchFamily="34" charset="0"/>
            </a:endParaRPr>
          </a:p>
        </p:txBody>
      </p:sp>
      <p:pic>
        <p:nvPicPr>
          <p:cNvPr id="258" name="Google Shape;258;p21"/>
          <p:cNvPicPr preferRelativeResize="0"/>
          <p:nvPr/>
        </p:nvPicPr>
        <p:blipFill rotWithShape="1">
          <a:blip r:embed="rId3">
            <a:alphaModFix/>
          </a:blip>
          <a:srcRect/>
          <a:stretch/>
        </p:blipFill>
        <p:spPr>
          <a:xfrm>
            <a:off x="467640" y="260640"/>
            <a:ext cx="1978200" cy="1555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p:nvPr/>
        </p:nvSpPr>
        <p:spPr>
          <a:xfrm>
            <a:off x="539640" y="351000"/>
            <a:ext cx="8228520" cy="1141920"/>
          </a:xfrm>
          <a:prstGeom prst="rect">
            <a:avLst/>
          </a:prstGeom>
          <a:solidFill>
            <a:srgbClr val="4F81BD"/>
          </a:solidFill>
          <a:ln w="38150" cap="flat" cmpd="sng">
            <a:solidFill>
              <a:srgbClr val="FFFFFF"/>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rmAutofit/>
          </a:bodyPr>
          <a:lstStyle/>
          <a:p>
            <a:pPr marL="0" marR="0" lvl="0" indent="0" algn="ctr" rtl="0">
              <a:lnSpc>
                <a:spcPct val="100000"/>
              </a:lnSpc>
              <a:spcBef>
                <a:spcPts val="0"/>
              </a:spcBef>
              <a:spcAft>
                <a:spcPts val="0"/>
              </a:spcAft>
              <a:buNone/>
            </a:pPr>
            <a:r>
              <a:rPr lang="fr-FR" sz="1098" b="0" i="0" u="none" strike="noStrike" cap="none" dirty="0">
                <a:latin typeface="Arial"/>
                <a:ea typeface="Arial"/>
                <a:cs typeface="Arial"/>
                <a:sym typeface="Arial"/>
              </a:rPr>
              <a:t/>
            </a:r>
            <a:br>
              <a:rPr lang="fr-FR" sz="1098" b="0" i="0" u="none" strike="noStrike" cap="none" dirty="0">
                <a:latin typeface="Arial"/>
                <a:ea typeface="Arial"/>
                <a:cs typeface="Arial"/>
                <a:sym typeface="Arial"/>
              </a:rPr>
            </a:br>
            <a:r>
              <a:rPr lang="fr-FR" sz="2684" b="1" i="0" u="none" strike="noStrike" cap="none" dirty="0">
                <a:solidFill>
                  <a:srgbClr val="FFFFFF"/>
                </a:solidFill>
                <a:latin typeface="Calibri"/>
                <a:ea typeface="Calibri"/>
                <a:cs typeface="Calibri"/>
                <a:sym typeface="Calibri"/>
              </a:rPr>
              <a:t>Cotisations </a:t>
            </a:r>
            <a:r>
              <a:rPr lang="fr-FR" sz="2684" b="1" i="0" u="none" strike="noStrike" cap="none" dirty="0" smtClean="0">
                <a:solidFill>
                  <a:srgbClr val="FFFFFF"/>
                </a:solidFill>
                <a:latin typeface="Calibri"/>
                <a:ea typeface="Calibri"/>
                <a:cs typeface="Calibri"/>
                <a:sym typeface="Calibri"/>
              </a:rPr>
              <a:t>2025 </a:t>
            </a:r>
            <a:r>
              <a:rPr lang="fr-FR" sz="1098" b="0" i="0" u="none" strike="noStrike" cap="none" dirty="0">
                <a:latin typeface="Arial"/>
                <a:ea typeface="Arial"/>
                <a:cs typeface="Arial"/>
                <a:sym typeface="Arial"/>
              </a:rPr>
              <a:t/>
            </a:r>
            <a:br>
              <a:rPr lang="fr-FR" sz="1098" b="0" i="0" u="none" strike="noStrike" cap="none" dirty="0">
                <a:latin typeface="Arial"/>
                <a:ea typeface="Arial"/>
                <a:cs typeface="Arial"/>
                <a:sym typeface="Arial"/>
              </a:rPr>
            </a:br>
            <a:endParaRPr sz="2684" b="0" i="0" u="none" strike="noStrike" cap="none" dirty="0">
              <a:latin typeface="Arial"/>
              <a:ea typeface="Arial"/>
              <a:cs typeface="Arial"/>
              <a:sym typeface="Arial"/>
            </a:endParaRPr>
          </a:p>
        </p:txBody>
      </p:sp>
      <p:sp>
        <p:nvSpPr>
          <p:cNvPr id="235" name="Google Shape;235;p18"/>
          <p:cNvSpPr/>
          <p:nvPr/>
        </p:nvSpPr>
        <p:spPr>
          <a:xfrm>
            <a:off x="539640" y="1628640"/>
            <a:ext cx="8228520" cy="4524840"/>
          </a:xfrm>
          <a:prstGeom prst="rect">
            <a:avLst/>
          </a:prstGeom>
          <a:gradFill>
            <a:gsLst>
              <a:gs pos="0">
                <a:srgbClr val="FFC1BE"/>
              </a:gs>
              <a:gs pos="100000">
                <a:srgbClr val="FFE5E5"/>
              </a:gs>
            </a:gsLst>
            <a:lin ang="16200000" scaled="0"/>
          </a:gradFill>
          <a:ln w="9525" cap="flat" cmpd="sng">
            <a:solidFill>
              <a:srgbClr val="BE4B48"/>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i="0" u="none" strike="noStrike" cap="none" dirty="0">
              <a:latin typeface="Arial"/>
              <a:ea typeface="Arial"/>
              <a:cs typeface="Arial"/>
              <a:sym typeface="Arial"/>
            </a:endParaRPr>
          </a:p>
          <a:p>
            <a:pPr marL="343080" marR="0" lvl="0" indent="-342000" algn="l" rtl="0">
              <a:lnSpc>
                <a:spcPct val="100000"/>
              </a:lnSpc>
              <a:spcBef>
                <a:spcPts val="641"/>
              </a:spcBef>
              <a:spcAft>
                <a:spcPts val="0"/>
              </a:spcAft>
              <a:buClr>
                <a:srgbClr val="000000"/>
              </a:buClr>
              <a:buSzPts val="3200"/>
              <a:buFont typeface="Arial"/>
              <a:buChar char="•"/>
            </a:pPr>
            <a:r>
              <a:rPr lang="fr-FR" sz="3200" b="1" i="0" u="none" strike="noStrike" cap="none" dirty="0">
                <a:solidFill>
                  <a:srgbClr val="000000"/>
                </a:solidFill>
                <a:latin typeface="Calibri"/>
                <a:ea typeface="Calibri"/>
                <a:cs typeface="Calibri"/>
                <a:sym typeface="Calibri"/>
              </a:rPr>
              <a:t>Fixation du montant des </a:t>
            </a:r>
            <a:r>
              <a:rPr lang="fr-FR" sz="3200" b="1" i="0" u="none" strike="noStrike" cap="none" dirty="0" smtClean="0">
                <a:solidFill>
                  <a:srgbClr val="000000"/>
                </a:solidFill>
                <a:latin typeface="Calibri"/>
                <a:ea typeface="Calibri"/>
                <a:cs typeface="Calibri"/>
                <a:sym typeface="Calibri"/>
              </a:rPr>
              <a:t>cotisations 2024</a:t>
            </a:r>
          </a:p>
          <a:p>
            <a:pPr marL="343080" marR="0" lvl="0" indent="-342000" algn="l" rtl="0">
              <a:lnSpc>
                <a:spcPct val="100000"/>
              </a:lnSpc>
              <a:spcBef>
                <a:spcPts val="641"/>
              </a:spcBef>
              <a:spcAft>
                <a:spcPts val="0"/>
              </a:spcAft>
              <a:buClr>
                <a:srgbClr val="000000"/>
              </a:buClr>
              <a:buSzPts val="3200"/>
            </a:pPr>
            <a:endParaRPr sz="3200" b="0" i="0" u="none" strike="noStrike" cap="none" dirty="0">
              <a:latin typeface="Arial"/>
              <a:ea typeface="Arial"/>
              <a:cs typeface="Arial"/>
              <a:sym typeface="Arial"/>
            </a:endParaRPr>
          </a:p>
          <a:p>
            <a:pPr marL="343080" marR="0" lvl="0" indent="-342000" algn="l" rtl="0">
              <a:lnSpc>
                <a:spcPct val="100000"/>
              </a:lnSpc>
              <a:spcBef>
                <a:spcPts val="641"/>
              </a:spcBef>
              <a:spcAft>
                <a:spcPts val="0"/>
              </a:spcAft>
              <a:buClr>
                <a:srgbClr val="000000"/>
              </a:buClr>
              <a:buSzPts val="3200"/>
              <a:buFont typeface="Arial"/>
              <a:buChar char="•"/>
            </a:pPr>
            <a:r>
              <a:rPr lang="fr-FR" sz="3200" b="1" i="0" u="none" strike="noStrike" cap="none" dirty="0" smtClean="0">
                <a:solidFill>
                  <a:srgbClr val="000000"/>
                </a:solidFill>
                <a:latin typeface="Calibri"/>
                <a:ea typeface="Calibri"/>
                <a:cs typeface="Calibri"/>
                <a:sym typeface="Calibri"/>
              </a:rPr>
              <a:t>Adhésion </a:t>
            </a:r>
            <a:r>
              <a:rPr lang="fr-FR" sz="3200" b="1" i="0" u="none" strike="noStrike" cap="none" dirty="0">
                <a:solidFill>
                  <a:srgbClr val="000000"/>
                </a:solidFill>
                <a:latin typeface="Calibri"/>
                <a:ea typeface="Calibri"/>
                <a:cs typeface="Calibri"/>
                <a:sym typeface="Calibri"/>
              </a:rPr>
              <a:t>1 personne : </a:t>
            </a:r>
            <a:r>
              <a:rPr lang="fr-FR" sz="3200" b="1" i="0" u="none" strike="noStrike" cap="none" dirty="0" smtClean="0">
                <a:solidFill>
                  <a:srgbClr val="000000"/>
                </a:solidFill>
                <a:latin typeface="Calibri"/>
                <a:ea typeface="Calibri"/>
                <a:cs typeface="Calibri"/>
                <a:sym typeface="Calibri"/>
              </a:rPr>
              <a:t>20€</a:t>
            </a:r>
          </a:p>
          <a:p>
            <a:pPr marL="343080" marR="0" lvl="0" indent="-342000" algn="l" rtl="0">
              <a:lnSpc>
                <a:spcPct val="100000"/>
              </a:lnSpc>
              <a:spcBef>
                <a:spcPts val="641"/>
              </a:spcBef>
              <a:spcAft>
                <a:spcPts val="0"/>
              </a:spcAft>
              <a:buClr>
                <a:srgbClr val="000000"/>
              </a:buClr>
              <a:buSzPts val="3200"/>
              <a:buFont typeface="Arial"/>
              <a:buChar char="•"/>
            </a:pPr>
            <a:endParaRPr sz="3200" b="0" i="0" u="none" strike="noStrike" cap="none" dirty="0">
              <a:latin typeface="Arial"/>
              <a:ea typeface="Arial"/>
              <a:cs typeface="Arial"/>
              <a:sym typeface="Arial"/>
            </a:endParaRPr>
          </a:p>
          <a:p>
            <a:pPr marL="343080" marR="0" lvl="0" indent="-342000" algn="l" rtl="0">
              <a:lnSpc>
                <a:spcPct val="100000"/>
              </a:lnSpc>
              <a:spcBef>
                <a:spcPts val="641"/>
              </a:spcBef>
              <a:spcAft>
                <a:spcPts val="0"/>
              </a:spcAft>
              <a:buClr>
                <a:srgbClr val="000000"/>
              </a:buClr>
              <a:buSzPts val="3200"/>
              <a:buFont typeface="Arial"/>
              <a:buChar char="•"/>
            </a:pPr>
            <a:r>
              <a:rPr lang="fr-FR" sz="3200" b="1" i="0" u="none" strike="noStrike" cap="none" dirty="0">
                <a:solidFill>
                  <a:srgbClr val="000000"/>
                </a:solidFill>
                <a:latin typeface="Calibri"/>
                <a:ea typeface="Calibri"/>
                <a:cs typeface="Calibri"/>
                <a:sym typeface="Calibri"/>
              </a:rPr>
              <a:t>Adhésion famille : </a:t>
            </a:r>
            <a:r>
              <a:rPr lang="fr-FR" sz="3200" b="1" i="0" u="none" strike="noStrike" cap="none" dirty="0" smtClean="0">
                <a:solidFill>
                  <a:srgbClr val="000000"/>
                </a:solidFill>
                <a:latin typeface="Calibri"/>
                <a:ea typeface="Calibri"/>
                <a:cs typeface="Calibri"/>
                <a:sym typeface="Calibri"/>
              </a:rPr>
              <a:t>35€ </a:t>
            </a:r>
          </a:p>
          <a:p>
            <a:pPr marL="343080" marR="0" lvl="0" indent="-342000" algn="l" rtl="0">
              <a:lnSpc>
                <a:spcPct val="100000"/>
              </a:lnSpc>
              <a:spcBef>
                <a:spcPts val="641"/>
              </a:spcBef>
              <a:spcAft>
                <a:spcPts val="0"/>
              </a:spcAft>
              <a:buClr>
                <a:srgbClr val="000000"/>
              </a:buClr>
              <a:buSzPts val="3200"/>
              <a:buFont typeface="Arial"/>
              <a:buChar char="•"/>
            </a:pPr>
            <a:endParaRPr lang="fr-FR" sz="3200" b="1" dirty="0" smtClean="0">
              <a:latin typeface="Calibri"/>
              <a:ea typeface="Calibri"/>
              <a:cs typeface="Calibri"/>
              <a:sym typeface="Calibri"/>
            </a:endParaRPr>
          </a:p>
        </p:txBody>
      </p:sp>
      <p:pic>
        <p:nvPicPr>
          <p:cNvPr id="236" name="Google Shape;236;p18"/>
          <p:cNvPicPr preferRelativeResize="0"/>
          <p:nvPr/>
        </p:nvPicPr>
        <p:blipFill rotWithShape="1">
          <a:blip r:embed="rId3">
            <a:alphaModFix/>
          </a:blip>
          <a:srcRect/>
          <a:stretch/>
        </p:blipFill>
        <p:spPr>
          <a:xfrm>
            <a:off x="144360" y="144360"/>
            <a:ext cx="2122200" cy="1555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
          <p:cNvSpPr/>
          <p:nvPr/>
        </p:nvSpPr>
        <p:spPr>
          <a:xfrm>
            <a:off x="2267640" y="332640"/>
            <a:ext cx="6428160" cy="1569240"/>
          </a:xfrm>
          <a:prstGeom prst="rect">
            <a:avLst/>
          </a:prstGeom>
          <a:solidFill>
            <a:srgbClr val="558ED5"/>
          </a:solidFill>
          <a:ln w="9525" cap="flat" cmpd="sng">
            <a:solidFill>
              <a:srgbClr val="BE4B48"/>
            </a:solidFill>
            <a:prstDash val="solid"/>
            <a:round/>
            <a:headEnd type="none" w="sm" len="sm"/>
            <a:tailEnd type="none" w="sm" len="sm"/>
          </a:ln>
          <a:effectLst>
            <a:outerShdw blurRad="39960" dist="23040" dir="5400000">
              <a:srgbClr val="000000">
                <a:alpha val="34901"/>
              </a:srgbClr>
            </a:outerShdw>
          </a:effectLst>
        </p:spPr>
        <p:txBody>
          <a:bodyPr spcFirstLastPara="1" wrap="square" lIns="90000" tIns="45000" rIns="90000" bIns="45000" anchor="ctr" anchorCtr="0">
            <a:normAutofit/>
          </a:bodyPr>
          <a:lstStyle/>
          <a:p>
            <a:pPr marL="0" marR="0" lvl="0" indent="0" algn="ctr" rtl="0">
              <a:lnSpc>
                <a:spcPct val="100000"/>
              </a:lnSpc>
              <a:spcBef>
                <a:spcPts val="0"/>
              </a:spcBef>
              <a:spcAft>
                <a:spcPts val="0"/>
              </a:spcAft>
              <a:buNone/>
            </a:pPr>
            <a:r>
              <a:rPr lang="fr-FR" sz="4400" b="0" i="0" u="none" strike="noStrike" cap="none">
                <a:solidFill>
                  <a:srgbClr val="FFFFFF"/>
                </a:solidFill>
                <a:latin typeface="Calibri"/>
                <a:ea typeface="Calibri"/>
                <a:cs typeface="Calibri"/>
                <a:sym typeface="Calibri"/>
              </a:rPr>
              <a:t>AUTISM’AIDE 35 </a:t>
            </a:r>
            <a:endParaRPr sz="4400" b="0" i="0" u="none" strike="noStrike" cap="none">
              <a:latin typeface="Arial"/>
              <a:ea typeface="Arial"/>
              <a:cs typeface="Arial"/>
              <a:sym typeface="Arial"/>
            </a:endParaRPr>
          </a:p>
        </p:txBody>
      </p:sp>
      <p:sp>
        <p:nvSpPr>
          <p:cNvPr id="119" name="Google Shape;119;p2"/>
          <p:cNvSpPr/>
          <p:nvPr/>
        </p:nvSpPr>
        <p:spPr>
          <a:xfrm>
            <a:off x="611640" y="1989000"/>
            <a:ext cx="8228520" cy="4524840"/>
          </a:xfrm>
          <a:prstGeom prst="rect">
            <a:avLst/>
          </a:prstGeom>
          <a:gradFill>
            <a:gsLst>
              <a:gs pos="0">
                <a:srgbClr val="FFC1BE"/>
              </a:gs>
              <a:gs pos="100000">
                <a:srgbClr val="FFE5E5"/>
              </a:gs>
            </a:gsLst>
            <a:lin ang="16200000" scaled="0"/>
          </a:gradFill>
          <a:ln w="9525" cap="flat" cmpd="sng">
            <a:solidFill>
              <a:srgbClr val="BE4B48"/>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t" anchorCtr="0">
            <a:normAutofit/>
          </a:bodyPr>
          <a:lstStyle/>
          <a:p>
            <a:pPr marL="0" marR="0" lvl="0" indent="0" algn="l" rtl="0">
              <a:lnSpc>
                <a:spcPct val="100000"/>
              </a:lnSpc>
              <a:spcBef>
                <a:spcPts val="0"/>
              </a:spcBef>
              <a:spcAft>
                <a:spcPts val="0"/>
              </a:spcAft>
              <a:buNone/>
            </a:pPr>
            <a:endParaRPr sz="989" b="0" i="0" u="none" strike="noStrike" cap="none">
              <a:latin typeface="Arial"/>
              <a:ea typeface="Arial"/>
              <a:cs typeface="Arial"/>
              <a:sym typeface="Arial"/>
            </a:endParaRPr>
          </a:p>
          <a:p>
            <a:pPr marL="343080" marR="0" lvl="0" indent="-342000" algn="l" rtl="0">
              <a:lnSpc>
                <a:spcPct val="100000"/>
              </a:lnSpc>
              <a:spcBef>
                <a:spcPts val="660"/>
              </a:spcBef>
              <a:spcAft>
                <a:spcPts val="0"/>
              </a:spcAft>
              <a:buNone/>
            </a:pPr>
            <a:r>
              <a:rPr lang="fr-FR" sz="1815" b="1" i="0" u="none" strike="noStrike" cap="none">
                <a:solidFill>
                  <a:srgbClr val="000000"/>
                </a:solidFill>
                <a:latin typeface="Comic Sans MS"/>
                <a:ea typeface="Comic Sans MS"/>
                <a:cs typeface="Comic Sans MS"/>
                <a:sym typeface="Comic Sans MS"/>
              </a:rPr>
              <a:t>Ordre du jour : </a:t>
            </a:r>
            <a:endParaRPr sz="1815" b="0" i="0" u="none" strike="noStrike" cap="none">
              <a:latin typeface="Arial"/>
              <a:ea typeface="Arial"/>
              <a:cs typeface="Arial"/>
              <a:sym typeface="Arial"/>
            </a:endParaRPr>
          </a:p>
          <a:p>
            <a:pPr marL="343080" marR="0" lvl="0" indent="-342000" algn="l" rtl="0">
              <a:lnSpc>
                <a:spcPct val="100000"/>
              </a:lnSpc>
              <a:spcBef>
                <a:spcPts val="641"/>
              </a:spcBef>
              <a:spcAft>
                <a:spcPts val="0"/>
              </a:spcAft>
              <a:buNone/>
            </a:pPr>
            <a:endParaRPr sz="1815" b="0" i="0" u="none" strike="noStrike" cap="none">
              <a:latin typeface="Arial"/>
              <a:ea typeface="Arial"/>
              <a:cs typeface="Arial"/>
              <a:sym typeface="Arial"/>
            </a:endParaRPr>
          </a:p>
          <a:p>
            <a:pPr marL="343080" marR="0" lvl="0" indent="-342000" algn="l" rtl="0">
              <a:lnSpc>
                <a:spcPct val="100000"/>
              </a:lnSpc>
              <a:spcBef>
                <a:spcPts val="641"/>
              </a:spcBef>
              <a:spcAft>
                <a:spcPts val="0"/>
              </a:spcAft>
              <a:buClr>
                <a:srgbClr val="000000"/>
              </a:buClr>
              <a:buSzPts val="1760"/>
              <a:buFont typeface="Arial"/>
              <a:buChar char="•"/>
            </a:pPr>
            <a:r>
              <a:rPr lang="fr-FR" sz="1760" b="0" i="0" u="none" strike="noStrike" cap="none">
                <a:solidFill>
                  <a:srgbClr val="000000"/>
                </a:solidFill>
                <a:latin typeface="Comic Sans MS"/>
                <a:ea typeface="Comic Sans MS"/>
                <a:cs typeface="Comic Sans MS"/>
                <a:sym typeface="Comic Sans MS"/>
              </a:rPr>
              <a:t>1. Rapport Moral </a:t>
            </a:r>
            <a:endParaRPr sz="1760" b="0" i="0" u="none" strike="noStrike" cap="none">
              <a:latin typeface="Arial"/>
              <a:ea typeface="Arial"/>
              <a:cs typeface="Arial"/>
              <a:sym typeface="Arial"/>
            </a:endParaRPr>
          </a:p>
          <a:p>
            <a:pPr marL="343080" marR="0" lvl="0" indent="-342000" algn="l" rtl="0">
              <a:lnSpc>
                <a:spcPct val="100000"/>
              </a:lnSpc>
              <a:spcBef>
                <a:spcPts val="641"/>
              </a:spcBef>
              <a:spcAft>
                <a:spcPts val="0"/>
              </a:spcAft>
              <a:buClr>
                <a:srgbClr val="000000"/>
              </a:buClr>
              <a:buSzPts val="1760"/>
              <a:buFont typeface="Arial"/>
              <a:buChar char="•"/>
            </a:pPr>
            <a:r>
              <a:rPr lang="fr-FR" sz="1760" b="0" i="0" u="none" strike="noStrike" cap="none">
                <a:solidFill>
                  <a:srgbClr val="000000"/>
                </a:solidFill>
                <a:latin typeface="Comic Sans MS"/>
                <a:ea typeface="Comic Sans MS"/>
                <a:cs typeface="Comic Sans MS"/>
                <a:sym typeface="Comic Sans MS"/>
              </a:rPr>
              <a:t>2. Rapport d'activité, et des adhésions </a:t>
            </a:r>
            <a:endParaRPr sz="1760" b="0" i="0" u="none" strike="noStrike" cap="none">
              <a:latin typeface="Arial"/>
              <a:ea typeface="Arial"/>
              <a:cs typeface="Arial"/>
              <a:sym typeface="Arial"/>
            </a:endParaRPr>
          </a:p>
          <a:p>
            <a:pPr marL="343080" marR="0" lvl="0" indent="-342000" algn="l" rtl="0">
              <a:lnSpc>
                <a:spcPct val="100000"/>
              </a:lnSpc>
              <a:spcBef>
                <a:spcPts val="641"/>
              </a:spcBef>
              <a:spcAft>
                <a:spcPts val="0"/>
              </a:spcAft>
              <a:buClr>
                <a:srgbClr val="000000"/>
              </a:buClr>
              <a:buSzPts val="1760"/>
              <a:buFont typeface="Arial"/>
              <a:buChar char="•"/>
            </a:pPr>
            <a:r>
              <a:rPr lang="fr-FR" sz="1760" b="0" i="0" u="none" strike="noStrike" cap="none">
                <a:solidFill>
                  <a:srgbClr val="000000"/>
                </a:solidFill>
                <a:latin typeface="Comic Sans MS"/>
                <a:ea typeface="Comic Sans MS"/>
                <a:cs typeface="Comic Sans MS"/>
                <a:sym typeface="Comic Sans MS"/>
              </a:rPr>
              <a:t>3. Rapport Financier </a:t>
            </a:r>
            <a:endParaRPr sz="1760" b="0" i="0" u="none" strike="noStrike" cap="none">
              <a:latin typeface="Arial"/>
              <a:ea typeface="Arial"/>
              <a:cs typeface="Arial"/>
              <a:sym typeface="Arial"/>
            </a:endParaRPr>
          </a:p>
          <a:p>
            <a:pPr marL="343080" marR="0" lvl="0" indent="-342000" algn="l" rtl="0">
              <a:lnSpc>
                <a:spcPct val="100000"/>
              </a:lnSpc>
              <a:spcBef>
                <a:spcPts val="641"/>
              </a:spcBef>
              <a:spcAft>
                <a:spcPts val="0"/>
              </a:spcAft>
              <a:buClr>
                <a:srgbClr val="000000"/>
              </a:buClr>
              <a:buSzPts val="1760"/>
              <a:buFont typeface="Arial"/>
              <a:buChar char="•"/>
            </a:pPr>
            <a:r>
              <a:rPr lang="fr-FR" sz="1760" b="0" i="0" u="none" strike="noStrike" cap="none">
                <a:solidFill>
                  <a:srgbClr val="000000"/>
                </a:solidFill>
                <a:latin typeface="Comic Sans MS"/>
                <a:ea typeface="Comic Sans MS"/>
                <a:cs typeface="Comic Sans MS"/>
                <a:sym typeface="Comic Sans MS"/>
              </a:rPr>
              <a:t>4. Projets et perspectives de l'association </a:t>
            </a:r>
            <a:endParaRPr sz="1760" b="0" i="0" u="none" strike="noStrike" cap="none">
              <a:latin typeface="Arial"/>
              <a:ea typeface="Arial"/>
              <a:cs typeface="Arial"/>
              <a:sym typeface="Arial"/>
            </a:endParaRPr>
          </a:p>
          <a:p>
            <a:pPr marL="343080" marR="0" lvl="0" indent="-342000" algn="l" rtl="0">
              <a:lnSpc>
                <a:spcPct val="100000"/>
              </a:lnSpc>
              <a:spcBef>
                <a:spcPts val="641"/>
              </a:spcBef>
              <a:spcAft>
                <a:spcPts val="0"/>
              </a:spcAft>
              <a:buClr>
                <a:srgbClr val="000000"/>
              </a:buClr>
              <a:buSzPts val="1760"/>
              <a:buFont typeface="Arial"/>
              <a:buChar char="•"/>
            </a:pPr>
            <a:r>
              <a:rPr lang="fr-FR" sz="1760" b="0" i="0" u="none" strike="noStrike" cap="none">
                <a:solidFill>
                  <a:srgbClr val="000000"/>
                </a:solidFill>
                <a:latin typeface="Comic Sans MS"/>
                <a:ea typeface="Comic Sans MS"/>
                <a:cs typeface="Comic Sans MS"/>
                <a:sym typeface="Comic Sans MS"/>
              </a:rPr>
              <a:t>5. Fixation du montant des cotisations </a:t>
            </a:r>
            <a:endParaRPr sz="1760" b="0" i="0" u="none" strike="noStrike" cap="none">
              <a:latin typeface="Arial"/>
              <a:ea typeface="Arial"/>
              <a:cs typeface="Arial"/>
              <a:sym typeface="Arial"/>
            </a:endParaRPr>
          </a:p>
          <a:p>
            <a:pPr marL="343080" marR="0" lvl="0" indent="-342000" algn="l" rtl="0">
              <a:lnSpc>
                <a:spcPct val="100000"/>
              </a:lnSpc>
              <a:spcBef>
                <a:spcPts val="641"/>
              </a:spcBef>
              <a:spcAft>
                <a:spcPts val="0"/>
              </a:spcAft>
              <a:buClr>
                <a:srgbClr val="000000"/>
              </a:buClr>
              <a:buSzPts val="1760"/>
              <a:buFont typeface="Arial"/>
              <a:buChar char="•"/>
            </a:pPr>
            <a:r>
              <a:rPr lang="fr-FR" sz="1760" b="0" i="0" u="none" strike="noStrike" cap="none">
                <a:solidFill>
                  <a:srgbClr val="000000"/>
                </a:solidFill>
                <a:latin typeface="Comic Sans MS"/>
                <a:ea typeface="Comic Sans MS"/>
                <a:cs typeface="Comic Sans MS"/>
                <a:sym typeface="Comic Sans MS"/>
              </a:rPr>
              <a:t>6. Élection des membres du CA</a:t>
            </a:r>
            <a:endParaRPr sz="1760" b="0" i="0" u="none" strike="noStrike" cap="none">
              <a:latin typeface="Arial"/>
              <a:ea typeface="Arial"/>
              <a:cs typeface="Arial"/>
              <a:sym typeface="Arial"/>
            </a:endParaRPr>
          </a:p>
          <a:p>
            <a:pPr marL="343080" marR="0" lvl="0" indent="-342000" algn="l" rtl="0">
              <a:lnSpc>
                <a:spcPct val="100000"/>
              </a:lnSpc>
              <a:spcBef>
                <a:spcPts val="641"/>
              </a:spcBef>
              <a:spcAft>
                <a:spcPts val="0"/>
              </a:spcAft>
              <a:buClr>
                <a:srgbClr val="000000"/>
              </a:buClr>
              <a:buSzPts val="1760"/>
              <a:buFont typeface="Arial"/>
              <a:buChar char="•"/>
            </a:pPr>
            <a:r>
              <a:rPr lang="fr-FR" sz="1760" b="0" i="0" u="none" strike="noStrike" cap="none">
                <a:solidFill>
                  <a:srgbClr val="000000"/>
                </a:solidFill>
                <a:latin typeface="Comic Sans MS"/>
                <a:ea typeface="Comic Sans MS"/>
                <a:cs typeface="Comic Sans MS"/>
                <a:sym typeface="Comic Sans MS"/>
              </a:rPr>
              <a:t>7. Questions diverses. </a:t>
            </a:r>
            <a:endParaRPr sz="1760" b="0" i="0" u="none" strike="noStrike" cap="none">
              <a:latin typeface="Arial"/>
              <a:ea typeface="Arial"/>
              <a:cs typeface="Arial"/>
              <a:sym typeface="Arial"/>
            </a:endParaRPr>
          </a:p>
          <a:p>
            <a:pPr marL="0" marR="0" lvl="0" indent="0" algn="l" rtl="0">
              <a:lnSpc>
                <a:spcPct val="100000"/>
              </a:lnSpc>
              <a:spcBef>
                <a:spcPts val="641"/>
              </a:spcBef>
              <a:spcAft>
                <a:spcPts val="0"/>
              </a:spcAft>
              <a:buNone/>
            </a:pPr>
            <a:endParaRPr sz="1760" b="0" i="0" u="none" strike="noStrike" cap="none">
              <a:latin typeface="Arial"/>
              <a:ea typeface="Arial"/>
              <a:cs typeface="Arial"/>
              <a:sym typeface="Arial"/>
            </a:endParaRPr>
          </a:p>
        </p:txBody>
      </p:sp>
      <p:pic>
        <p:nvPicPr>
          <p:cNvPr id="120" name="Google Shape;120;p2"/>
          <p:cNvPicPr preferRelativeResize="0"/>
          <p:nvPr/>
        </p:nvPicPr>
        <p:blipFill rotWithShape="1">
          <a:blip r:embed="rId3">
            <a:alphaModFix/>
          </a:blip>
          <a:srcRect/>
          <a:stretch/>
        </p:blipFill>
        <p:spPr>
          <a:xfrm>
            <a:off x="0" y="332640"/>
            <a:ext cx="2122560" cy="155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p:nvPr/>
        </p:nvSpPr>
        <p:spPr>
          <a:xfrm>
            <a:off x="2339640" y="274680"/>
            <a:ext cx="6346080" cy="1141920"/>
          </a:xfrm>
          <a:prstGeom prst="rect">
            <a:avLst/>
          </a:prstGeom>
          <a:solidFill>
            <a:srgbClr val="4F81BD"/>
          </a:solidFill>
          <a:ln w="38150" cap="flat" cmpd="sng">
            <a:solidFill>
              <a:srgbClr val="FFFFFF"/>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fr-FR" sz="4400" b="1" i="0" u="none" strike="noStrike" cap="none">
                <a:solidFill>
                  <a:srgbClr val="FFFFFF"/>
                </a:solidFill>
                <a:latin typeface="Calibri"/>
                <a:ea typeface="Calibri"/>
                <a:cs typeface="Calibri"/>
                <a:sym typeface="Calibri"/>
              </a:rPr>
              <a:t>Rapport moral</a:t>
            </a:r>
            <a:endParaRPr sz="4400" b="0" i="0" u="none" strike="noStrike" cap="none">
              <a:latin typeface="Arial"/>
              <a:ea typeface="Arial"/>
              <a:cs typeface="Arial"/>
              <a:sym typeface="Arial"/>
            </a:endParaRPr>
          </a:p>
        </p:txBody>
      </p:sp>
      <p:sp>
        <p:nvSpPr>
          <p:cNvPr id="126" name="Google Shape;126;p3"/>
          <p:cNvSpPr/>
          <p:nvPr/>
        </p:nvSpPr>
        <p:spPr>
          <a:xfrm>
            <a:off x="457200" y="1845000"/>
            <a:ext cx="8228520" cy="4535280"/>
          </a:xfrm>
          <a:prstGeom prst="rect">
            <a:avLst/>
          </a:prstGeom>
          <a:gradFill>
            <a:gsLst>
              <a:gs pos="0">
                <a:srgbClr val="FFC1BE"/>
              </a:gs>
              <a:gs pos="100000">
                <a:srgbClr val="FFE5E5"/>
              </a:gs>
            </a:gsLst>
            <a:lin ang="16200000" scaled="0"/>
          </a:gradFill>
          <a:ln w="9525" cap="flat" cmpd="sng">
            <a:solidFill>
              <a:srgbClr val="BE4B48"/>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t" anchorCtr="0">
            <a:normAutofit/>
          </a:bodyPr>
          <a:lstStyle/>
          <a:p>
            <a:pPr marL="0" marR="0" lvl="0" indent="0" algn="l" rtl="0">
              <a:lnSpc>
                <a:spcPct val="100000"/>
              </a:lnSpc>
              <a:spcBef>
                <a:spcPts val="0"/>
              </a:spcBef>
              <a:spcAft>
                <a:spcPts val="0"/>
              </a:spcAft>
              <a:buNone/>
            </a:pPr>
            <a:endParaRPr sz="414" b="0" i="0" u="none" strike="noStrike" cap="none">
              <a:latin typeface="Arial"/>
              <a:ea typeface="Arial"/>
              <a:cs typeface="Arial"/>
              <a:sym typeface="Arial"/>
            </a:endParaRPr>
          </a:p>
          <a:p>
            <a:pPr marL="343080" marR="0" lvl="0" indent="-342000" algn="ctr" rtl="0">
              <a:lnSpc>
                <a:spcPct val="100000"/>
              </a:lnSpc>
              <a:spcBef>
                <a:spcPts val="901"/>
              </a:spcBef>
              <a:spcAft>
                <a:spcPts val="0"/>
              </a:spcAft>
              <a:buNone/>
            </a:pPr>
            <a:r>
              <a:rPr lang="fr-FR" sz="2235" b="1" i="0" u="none" strike="noStrike" cap="none">
                <a:solidFill>
                  <a:srgbClr val="000000"/>
                </a:solidFill>
                <a:latin typeface="Comic Sans MS"/>
                <a:ea typeface="Comic Sans MS"/>
                <a:cs typeface="Comic Sans MS"/>
                <a:sym typeface="Comic Sans MS"/>
              </a:rPr>
              <a:t>les valeurs référentes de l’association</a:t>
            </a:r>
            <a:endParaRPr sz="2235" b="0" i="0" u="none" strike="noStrike" cap="none">
              <a:latin typeface="Arial"/>
              <a:ea typeface="Arial"/>
              <a:cs typeface="Arial"/>
              <a:sym typeface="Arial"/>
            </a:endParaRPr>
          </a:p>
          <a:p>
            <a:pPr marL="343080" marR="0" lvl="0" indent="-418200" algn="l" rtl="0">
              <a:lnSpc>
                <a:spcPct val="100000"/>
              </a:lnSpc>
              <a:spcBef>
                <a:spcPts val="641"/>
              </a:spcBef>
              <a:spcAft>
                <a:spcPts val="0"/>
              </a:spcAft>
              <a:buClr>
                <a:srgbClr val="000000"/>
              </a:buClr>
              <a:buSzPts val="1936"/>
              <a:buFont typeface="Arial"/>
              <a:buChar char="•"/>
            </a:pPr>
            <a:r>
              <a:rPr lang="fr-FR" sz="1936" b="0" i="0" u="none" strike="noStrike" cap="none">
                <a:solidFill>
                  <a:srgbClr val="000000"/>
                </a:solidFill>
                <a:latin typeface="Comic Sans MS"/>
                <a:ea typeface="Comic Sans MS"/>
                <a:cs typeface="Comic Sans MS"/>
                <a:sym typeface="Comic Sans MS"/>
              </a:rPr>
              <a:t>L’entraide entre parents d’enfants autistes, aidants, toutes personnes TSA, et / ou confrontée à l'autisme</a:t>
            </a:r>
            <a:endParaRPr sz="1936" b="0" i="0" u="none" strike="noStrike" cap="none">
              <a:latin typeface="Arial"/>
              <a:ea typeface="Arial"/>
              <a:cs typeface="Arial"/>
              <a:sym typeface="Arial"/>
            </a:endParaRPr>
          </a:p>
          <a:p>
            <a:pPr marL="343080" marR="0" lvl="0" indent="-342000" algn="l" rtl="0">
              <a:lnSpc>
                <a:spcPct val="100000"/>
              </a:lnSpc>
              <a:spcBef>
                <a:spcPts val="641"/>
              </a:spcBef>
              <a:spcAft>
                <a:spcPts val="0"/>
              </a:spcAft>
              <a:buNone/>
            </a:pPr>
            <a:r>
              <a:rPr lang="fr-FR" sz="1936" b="0" i="0" u="none" strike="noStrike" cap="none">
                <a:solidFill>
                  <a:srgbClr val="000000"/>
                </a:solidFill>
                <a:latin typeface="Comic Sans MS"/>
                <a:ea typeface="Comic Sans MS"/>
                <a:cs typeface="Comic Sans MS"/>
                <a:sym typeface="Comic Sans MS"/>
              </a:rPr>
              <a:t> </a:t>
            </a:r>
            <a:endParaRPr sz="1936" b="0" i="0" u="none" strike="noStrike" cap="none">
              <a:latin typeface="Arial"/>
              <a:ea typeface="Arial"/>
              <a:cs typeface="Arial"/>
              <a:sym typeface="Arial"/>
            </a:endParaRPr>
          </a:p>
          <a:p>
            <a:pPr marL="343080" marR="0" lvl="0" indent="-418200" algn="l" rtl="0">
              <a:lnSpc>
                <a:spcPct val="100000"/>
              </a:lnSpc>
              <a:spcBef>
                <a:spcPts val="641"/>
              </a:spcBef>
              <a:spcAft>
                <a:spcPts val="0"/>
              </a:spcAft>
              <a:buClr>
                <a:srgbClr val="000000"/>
              </a:buClr>
              <a:buSzPts val="1936"/>
              <a:buFont typeface="Arial"/>
              <a:buChar char="•"/>
            </a:pPr>
            <a:r>
              <a:rPr lang="fr-FR" sz="1936" b="0" i="0" u="none" strike="noStrike" cap="none">
                <a:solidFill>
                  <a:srgbClr val="000000"/>
                </a:solidFill>
                <a:latin typeface="Comic Sans MS"/>
                <a:ea typeface="Comic Sans MS"/>
                <a:cs typeface="Comic Sans MS"/>
                <a:sym typeface="Comic Sans MS"/>
              </a:rPr>
              <a:t>Mener ensemble des actions concrètes permettant d’améliorer nos vies dans un monde parfois hostile. </a:t>
            </a:r>
            <a:endParaRPr sz="1936" b="0" i="0" u="none" strike="noStrike" cap="none">
              <a:latin typeface="Arial"/>
              <a:ea typeface="Arial"/>
              <a:cs typeface="Arial"/>
              <a:sym typeface="Arial"/>
            </a:endParaRPr>
          </a:p>
          <a:p>
            <a:pPr marL="343080" marR="0" lvl="0" indent="-342000" algn="l" rtl="0">
              <a:lnSpc>
                <a:spcPct val="100000"/>
              </a:lnSpc>
              <a:spcBef>
                <a:spcPts val="641"/>
              </a:spcBef>
              <a:spcAft>
                <a:spcPts val="0"/>
              </a:spcAft>
              <a:buNone/>
            </a:pPr>
            <a:endParaRPr sz="1936" b="0" i="0" u="none" strike="noStrike" cap="none">
              <a:latin typeface="Arial"/>
              <a:ea typeface="Arial"/>
              <a:cs typeface="Arial"/>
              <a:sym typeface="Arial"/>
            </a:endParaRPr>
          </a:p>
          <a:p>
            <a:pPr marL="343080" marR="0" lvl="0" indent="-418200" algn="l" rtl="0">
              <a:lnSpc>
                <a:spcPct val="100000"/>
              </a:lnSpc>
              <a:spcBef>
                <a:spcPts val="641"/>
              </a:spcBef>
              <a:spcAft>
                <a:spcPts val="0"/>
              </a:spcAft>
              <a:buClr>
                <a:srgbClr val="000000"/>
              </a:buClr>
              <a:buSzPts val="1936"/>
              <a:buFont typeface="Arial"/>
              <a:buChar char="•"/>
            </a:pPr>
            <a:r>
              <a:rPr lang="fr-FR" sz="1936" b="0" i="0" u="none" strike="noStrike" cap="none">
                <a:solidFill>
                  <a:srgbClr val="000000"/>
                </a:solidFill>
                <a:latin typeface="Comic Sans MS"/>
                <a:ea typeface="Comic Sans MS"/>
                <a:cs typeface="Comic Sans MS"/>
                <a:sym typeface="Comic Sans MS"/>
              </a:rPr>
              <a:t>Mettre en place des </a:t>
            </a:r>
            <a:r>
              <a:rPr lang="fr-FR" sz="1936">
                <a:latin typeface="Comic Sans MS"/>
                <a:ea typeface="Comic Sans MS"/>
                <a:cs typeface="Comic Sans MS"/>
                <a:sym typeface="Comic Sans MS"/>
              </a:rPr>
              <a:t>actions</a:t>
            </a:r>
            <a:r>
              <a:rPr lang="fr-FR" sz="1936" b="0" i="0" u="none" strike="noStrike" cap="none">
                <a:solidFill>
                  <a:srgbClr val="000000"/>
                </a:solidFill>
                <a:latin typeface="Comic Sans MS"/>
                <a:ea typeface="Comic Sans MS"/>
                <a:cs typeface="Comic Sans MS"/>
                <a:sym typeface="Comic Sans MS"/>
              </a:rPr>
              <a:t> de formation et d’information sur les pratiques spécifiques aux besoins particuliers des enfants et adultes avec autisme, selon les recommandations de la haute autorité de santé de mars 2012, et de l’état des connaissances parût en janvier 2010. </a:t>
            </a:r>
            <a:endParaRPr sz="1936" b="0" i="0" u="none" strike="noStrike" cap="none">
              <a:latin typeface="Arial"/>
              <a:ea typeface="Arial"/>
              <a:cs typeface="Arial"/>
              <a:sym typeface="Arial"/>
            </a:endParaRPr>
          </a:p>
        </p:txBody>
      </p:sp>
      <p:pic>
        <p:nvPicPr>
          <p:cNvPr id="127" name="Google Shape;127;p3"/>
          <p:cNvPicPr preferRelativeResize="0"/>
          <p:nvPr/>
        </p:nvPicPr>
        <p:blipFill rotWithShape="1">
          <a:blip r:embed="rId3">
            <a:alphaModFix/>
          </a:blip>
          <a:srcRect/>
          <a:stretch/>
        </p:blipFill>
        <p:spPr>
          <a:xfrm>
            <a:off x="107640" y="188640"/>
            <a:ext cx="2122200" cy="1555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p:nvPr/>
        </p:nvSpPr>
        <p:spPr>
          <a:xfrm>
            <a:off x="2555640" y="274680"/>
            <a:ext cx="6130080" cy="1141920"/>
          </a:xfrm>
          <a:prstGeom prst="rect">
            <a:avLst/>
          </a:prstGeom>
          <a:solidFill>
            <a:srgbClr val="4F81BD"/>
          </a:solidFill>
          <a:ln w="38150" cap="flat" cmpd="sng">
            <a:solidFill>
              <a:srgbClr val="FFFFFF"/>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fr-FR" sz="4400" b="1" i="0" u="none" strike="noStrike" cap="none">
                <a:solidFill>
                  <a:srgbClr val="FFFFFF"/>
                </a:solidFill>
                <a:latin typeface="Calibri"/>
                <a:ea typeface="Calibri"/>
                <a:cs typeface="Calibri"/>
                <a:sym typeface="Calibri"/>
              </a:rPr>
              <a:t>   Rapport moral</a:t>
            </a:r>
            <a:endParaRPr sz="4400" b="0" i="0" u="none" strike="noStrike" cap="none">
              <a:latin typeface="Arial"/>
              <a:ea typeface="Arial"/>
              <a:cs typeface="Arial"/>
              <a:sym typeface="Arial"/>
            </a:endParaRPr>
          </a:p>
        </p:txBody>
      </p:sp>
      <p:sp>
        <p:nvSpPr>
          <p:cNvPr id="133" name="Google Shape;133;p4"/>
          <p:cNvSpPr/>
          <p:nvPr/>
        </p:nvSpPr>
        <p:spPr>
          <a:xfrm>
            <a:off x="457200" y="1700640"/>
            <a:ext cx="8228520" cy="4967640"/>
          </a:xfrm>
          <a:prstGeom prst="rect">
            <a:avLst/>
          </a:prstGeom>
          <a:gradFill>
            <a:gsLst>
              <a:gs pos="0">
                <a:srgbClr val="FFC1BE"/>
              </a:gs>
              <a:gs pos="100000">
                <a:srgbClr val="FFE5E5"/>
              </a:gs>
            </a:gsLst>
            <a:lin ang="16200000" scaled="0"/>
          </a:gradFill>
          <a:ln w="9525" cap="flat" cmpd="sng">
            <a:solidFill>
              <a:srgbClr val="BE4B48"/>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t" anchorCtr="0">
            <a:normAutofit lnSpcReduction="10000"/>
          </a:bodyPr>
          <a:lstStyle/>
          <a:p>
            <a:pPr marL="0" marR="0" lvl="0" indent="0" algn="l" rtl="0">
              <a:lnSpc>
                <a:spcPct val="100000"/>
              </a:lnSpc>
              <a:spcBef>
                <a:spcPts val="0"/>
              </a:spcBef>
              <a:spcAft>
                <a:spcPts val="0"/>
              </a:spcAft>
              <a:buNone/>
            </a:pPr>
            <a:endParaRPr sz="100" b="0" i="0" u="none" strike="noStrike" cap="none" dirty="0">
              <a:latin typeface="Arial"/>
              <a:ea typeface="Arial"/>
              <a:cs typeface="Arial"/>
              <a:sym typeface="Arial"/>
            </a:endParaRPr>
          </a:p>
          <a:p>
            <a:pPr marL="343080" marR="0" lvl="0" indent="-342000" algn="ctr" rtl="0">
              <a:lnSpc>
                <a:spcPct val="100000"/>
              </a:lnSpc>
              <a:spcBef>
                <a:spcPts val="2239"/>
              </a:spcBef>
              <a:spcAft>
                <a:spcPts val="0"/>
              </a:spcAft>
              <a:buNone/>
            </a:pPr>
            <a:r>
              <a:rPr lang="fr-FR" sz="1312" b="1" i="0" u="none" strike="noStrike" cap="none" dirty="0">
                <a:solidFill>
                  <a:srgbClr val="000000"/>
                </a:solidFill>
                <a:latin typeface="Comic Sans MS"/>
                <a:ea typeface="Comic Sans MS"/>
                <a:cs typeface="Comic Sans MS"/>
                <a:sym typeface="Comic Sans MS"/>
              </a:rPr>
              <a:t>L’association et son environnement </a:t>
            </a:r>
            <a:endParaRPr sz="1251" b="0" i="0" u="none" strike="noStrike" cap="none" dirty="0">
              <a:latin typeface="Arial"/>
              <a:ea typeface="Arial"/>
              <a:cs typeface="Arial"/>
              <a:sym typeface="Arial"/>
            </a:endParaRPr>
          </a:p>
          <a:p>
            <a:pPr marL="343080" marR="0" lvl="0" indent="-342000" algn="l" rtl="0">
              <a:lnSpc>
                <a:spcPct val="100000"/>
              </a:lnSpc>
              <a:spcBef>
                <a:spcPts val="1361"/>
              </a:spcBef>
              <a:spcAft>
                <a:spcPts val="0"/>
              </a:spcAft>
              <a:buNone/>
            </a:pPr>
            <a:r>
              <a:rPr lang="fr-FR" sz="1268" b="1" i="0" u="none" strike="noStrike" cap="none" dirty="0">
                <a:solidFill>
                  <a:srgbClr val="000000"/>
                </a:solidFill>
                <a:latin typeface="Comic Sans MS"/>
                <a:ea typeface="Comic Sans MS"/>
                <a:cs typeface="Comic Sans MS"/>
                <a:sym typeface="Comic Sans MS"/>
              </a:rPr>
              <a:t>    L’association a un rayonnement départemental avec toutefois des actions de partenariat au niveau Régional et National. </a:t>
            </a:r>
            <a:endParaRPr sz="1268" b="0" i="0" u="none" strike="noStrike" cap="none" dirty="0">
              <a:latin typeface="Arial"/>
              <a:ea typeface="Arial"/>
              <a:cs typeface="Arial"/>
              <a:sym typeface="Arial"/>
            </a:endParaRPr>
          </a:p>
          <a:p>
            <a:pPr marL="343080" marR="0" lvl="0" indent="-418200" algn="l" rtl="0">
              <a:lnSpc>
                <a:spcPct val="100000"/>
              </a:lnSpc>
              <a:spcBef>
                <a:spcPts val="1361"/>
              </a:spcBef>
              <a:spcAft>
                <a:spcPts val="0"/>
              </a:spcAft>
              <a:buClr>
                <a:srgbClr val="000000"/>
              </a:buClr>
              <a:buSzPts val="1268"/>
              <a:buFont typeface="Arial"/>
              <a:buChar char="•"/>
            </a:pPr>
            <a:r>
              <a:rPr lang="fr-FR" sz="1268" b="1" i="0" u="none" strike="noStrike" cap="none" dirty="0" smtClean="0">
                <a:solidFill>
                  <a:srgbClr val="000000"/>
                </a:solidFill>
                <a:latin typeface="Comic Sans MS"/>
                <a:ea typeface="Comic Sans MS"/>
                <a:cs typeface="Comic Sans MS"/>
                <a:sym typeface="Comic Sans MS"/>
              </a:rPr>
              <a:t>Participation </a:t>
            </a:r>
            <a:r>
              <a:rPr lang="fr-FR" sz="1268" b="1" i="0" u="none" strike="noStrike" cap="none" dirty="0">
                <a:solidFill>
                  <a:srgbClr val="000000"/>
                </a:solidFill>
                <a:latin typeface="Comic Sans MS"/>
                <a:ea typeface="Comic Sans MS"/>
                <a:cs typeface="Comic Sans MS"/>
                <a:sym typeface="Comic Sans MS"/>
              </a:rPr>
              <a:t>aux groupes de travail scolarité et emploi</a:t>
            </a:r>
            <a:r>
              <a:rPr lang="fr-FR" sz="1268" b="1" i="0" u="none" strike="noStrike" cap="none" dirty="0" smtClean="0">
                <a:solidFill>
                  <a:srgbClr val="000000"/>
                </a:solidFill>
                <a:latin typeface="Comic Sans MS"/>
                <a:ea typeface="Comic Sans MS"/>
                <a:cs typeface="Comic Sans MS"/>
                <a:sym typeface="Comic Sans MS"/>
              </a:rPr>
              <a:t>, Sensibilisation TSA  </a:t>
            </a:r>
            <a:r>
              <a:rPr lang="fr-FR" sz="1268" b="1" i="0" u="none" strike="noStrike" cap="none" dirty="0">
                <a:solidFill>
                  <a:srgbClr val="000000"/>
                </a:solidFill>
                <a:latin typeface="Comic Sans MS"/>
                <a:ea typeface="Comic Sans MS"/>
                <a:cs typeface="Comic Sans MS"/>
                <a:sym typeface="Comic Sans MS"/>
              </a:rPr>
              <a:t>mis en place par le collectif HANDICAP 35 dont l’association est adhérente et partenaire</a:t>
            </a:r>
            <a:r>
              <a:rPr lang="fr-FR" sz="1268" b="1" i="0" u="none" strike="noStrike" cap="none" dirty="0" smtClean="0">
                <a:solidFill>
                  <a:srgbClr val="000000"/>
                </a:solidFill>
                <a:latin typeface="Comic Sans MS"/>
                <a:ea typeface="Comic Sans MS"/>
                <a:cs typeface="Comic Sans MS"/>
                <a:sym typeface="Comic Sans MS"/>
              </a:rPr>
              <a:t>,</a:t>
            </a:r>
          </a:p>
          <a:p>
            <a:pPr marL="343080" marR="0" lvl="0" indent="-418200" algn="l" rtl="0">
              <a:lnSpc>
                <a:spcPct val="100000"/>
              </a:lnSpc>
              <a:spcBef>
                <a:spcPts val="1361"/>
              </a:spcBef>
              <a:spcAft>
                <a:spcPts val="0"/>
              </a:spcAft>
              <a:buClr>
                <a:srgbClr val="000000"/>
              </a:buClr>
              <a:buSzPts val="1268"/>
              <a:buFont typeface="Arial"/>
              <a:buChar char="•"/>
            </a:pPr>
            <a:r>
              <a:rPr lang="fr-FR" sz="1268" b="1" dirty="0" smtClean="0">
                <a:latin typeface="Comic Sans MS"/>
                <a:sym typeface="Comic Sans MS"/>
              </a:rPr>
              <a:t>1 membre élu – Vice président – du collectif handicap35</a:t>
            </a:r>
            <a:endParaRPr sz="1268" b="0" i="0" u="none" strike="noStrike" cap="none" dirty="0">
              <a:latin typeface="Arial"/>
              <a:ea typeface="Arial"/>
              <a:cs typeface="Arial"/>
              <a:sym typeface="Arial"/>
            </a:endParaRPr>
          </a:p>
          <a:p>
            <a:pPr marL="343080" marR="0" lvl="0" indent="-418200" algn="l" rtl="0">
              <a:lnSpc>
                <a:spcPct val="100000"/>
              </a:lnSpc>
              <a:spcBef>
                <a:spcPts val="1361"/>
              </a:spcBef>
              <a:spcAft>
                <a:spcPts val="0"/>
              </a:spcAft>
              <a:buClr>
                <a:srgbClr val="000000"/>
              </a:buClr>
              <a:buSzPts val="1268"/>
              <a:buFont typeface="Arial"/>
              <a:buChar char="•"/>
            </a:pPr>
            <a:r>
              <a:rPr lang="fr-FR" sz="1268" b="1" i="0" u="none" strike="noStrike" cap="none" dirty="0">
                <a:solidFill>
                  <a:srgbClr val="000000"/>
                </a:solidFill>
                <a:latin typeface="Comic Sans MS"/>
                <a:ea typeface="Comic Sans MS"/>
                <a:cs typeface="Comic Sans MS"/>
                <a:sym typeface="Comic Sans MS"/>
              </a:rPr>
              <a:t>1 membre élu au C A Autisme </a:t>
            </a:r>
            <a:r>
              <a:rPr lang="fr-FR" sz="1268" b="1" i="0" u="none" strike="noStrike" cap="none" dirty="0" smtClean="0">
                <a:solidFill>
                  <a:srgbClr val="000000"/>
                </a:solidFill>
                <a:latin typeface="Comic Sans MS"/>
                <a:ea typeface="Comic Sans MS"/>
                <a:cs typeface="Comic Sans MS"/>
                <a:sym typeface="Comic Sans MS"/>
              </a:rPr>
              <a:t>France</a:t>
            </a:r>
            <a:endParaRPr sz="1268" b="0" i="0" u="none" strike="noStrike" cap="none" dirty="0">
              <a:latin typeface="Arial"/>
              <a:ea typeface="Arial"/>
              <a:cs typeface="Arial"/>
              <a:sym typeface="Arial"/>
            </a:endParaRPr>
          </a:p>
          <a:p>
            <a:pPr marL="343080" marR="0" lvl="0" indent="-418200" algn="l" rtl="0">
              <a:lnSpc>
                <a:spcPct val="100000"/>
              </a:lnSpc>
              <a:spcBef>
                <a:spcPts val="1361"/>
              </a:spcBef>
              <a:spcAft>
                <a:spcPts val="0"/>
              </a:spcAft>
              <a:buClr>
                <a:srgbClr val="000000"/>
              </a:buClr>
              <a:buSzPts val="1268"/>
              <a:buFont typeface="Arial"/>
              <a:buChar char="•"/>
            </a:pPr>
            <a:r>
              <a:rPr lang="fr-FR" sz="1268" b="1" i="0" u="none" strike="noStrike" cap="none" dirty="0">
                <a:solidFill>
                  <a:srgbClr val="000000"/>
                </a:solidFill>
                <a:latin typeface="Comic Sans MS"/>
                <a:ea typeface="Comic Sans MS"/>
                <a:cs typeface="Comic Sans MS"/>
                <a:sym typeface="Comic Sans MS"/>
              </a:rPr>
              <a:t>1 membre élu suppléant à la CDAPH</a:t>
            </a:r>
            <a:endParaRPr sz="1268" b="0" i="0" u="none" strike="noStrike" cap="none" dirty="0">
              <a:latin typeface="Arial"/>
              <a:ea typeface="Arial"/>
              <a:cs typeface="Arial"/>
              <a:sym typeface="Arial"/>
            </a:endParaRPr>
          </a:p>
          <a:p>
            <a:pPr marL="343080" marR="0" lvl="0" indent="-418200" algn="l" rtl="0">
              <a:lnSpc>
                <a:spcPct val="100000"/>
              </a:lnSpc>
              <a:spcBef>
                <a:spcPts val="1361"/>
              </a:spcBef>
              <a:spcAft>
                <a:spcPts val="0"/>
              </a:spcAft>
              <a:buClr>
                <a:srgbClr val="000000"/>
              </a:buClr>
              <a:buSzPts val="1268"/>
              <a:buFont typeface="Arial"/>
              <a:buChar char="•"/>
            </a:pPr>
            <a:r>
              <a:rPr lang="fr-FR" sz="1268" b="1" i="0" u="none" strike="noStrike" cap="none" dirty="0">
                <a:solidFill>
                  <a:srgbClr val="000000"/>
                </a:solidFill>
                <a:latin typeface="Comic Sans MS"/>
                <a:ea typeface="Comic Sans MS"/>
                <a:cs typeface="Comic Sans MS"/>
                <a:sym typeface="Comic Sans MS"/>
              </a:rPr>
              <a:t>1 membre élu au C A ADIPH 35 </a:t>
            </a:r>
            <a:r>
              <a:rPr lang="fr-FR" sz="1268" b="1" i="0" u="none" strike="noStrike" cap="none" dirty="0" smtClean="0">
                <a:solidFill>
                  <a:srgbClr val="000000"/>
                </a:solidFill>
                <a:latin typeface="Comic Sans MS"/>
                <a:ea typeface="Comic Sans MS"/>
                <a:cs typeface="Comic Sans MS"/>
                <a:sym typeface="Comic Sans MS"/>
              </a:rPr>
              <a:t>– CAP EMPLOI</a:t>
            </a:r>
          </a:p>
          <a:p>
            <a:pPr marL="343080" marR="0" lvl="0" indent="-418200" algn="l" rtl="0">
              <a:lnSpc>
                <a:spcPct val="100000"/>
              </a:lnSpc>
              <a:spcBef>
                <a:spcPts val="1361"/>
              </a:spcBef>
              <a:spcAft>
                <a:spcPts val="0"/>
              </a:spcAft>
              <a:buClr>
                <a:srgbClr val="000000"/>
              </a:buClr>
              <a:buSzPts val="1268"/>
              <a:buFont typeface="Arial"/>
              <a:buChar char="•"/>
            </a:pPr>
            <a:r>
              <a:rPr lang="fr-FR" sz="1268" b="1" dirty="0" smtClean="0">
                <a:latin typeface="Comic Sans MS"/>
                <a:sym typeface="Comic Sans MS"/>
              </a:rPr>
              <a:t>2 membres élus au CDCA</a:t>
            </a:r>
          </a:p>
          <a:p>
            <a:pPr marL="343080" marR="0" lvl="0" indent="-418200" algn="l" rtl="0">
              <a:lnSpc>
                <a:spcPct val="100000"/>
              </a:lnSpc>
              <a:spcBef>
                <a:spcPts val="1361"/>
              </a:spcBef>
              <a:spcAft>
                <a:spcPts val="0"/>
              </a:spcAft>
              <a:buClr>
                <a:srgbClr val="000000"/>
              </a:buClr>
              <a:buSzPts val="1268"/>
              <a:buFont typeface="Arial"/>
              <a:buChar char="•"/>
            </a:pPr>
            <a:r>
              <a:rPr lang="fr-FR" sz="1268" b="1" i="0" u="none" strike="noStrike" cap="none" dirty="0" smtClean="0">
                <a:latin typeface="Comic Sans MS"/>
                <a:ea typeface="Arial"/>
                <a:cs typeface="Arial"/>
                <a:sym typeface="Comic Sans MS"/>
              </a:rPr>
              <a:t>1 membre élu au FIPHFP</a:t>
            </a:r>
            <a:endParaRPr sz="1268" b="0" i="0" u="none" strike="noStrike" cap="none" dirty="0">
              <a:latin typeface="Arial"/>
              <a:ea typeface="Arial"/>
              <a:cs typeface="Arial"/>
              <a:sym typeface="Arial"/>
            </a:endParaRPr>
          </a:p>
          <a:p>
            <a:pPr marL="343080" marR="0" lvl="0" indent="-418200" algn="l" rtl="0">
              <a:lnSpc>
                <a:spcPct val="100000"/>
              </a:lnSpc>
              <a:spcBef>
                <a:spcPts val="1361"/>
              </a:spcBef>
              <a:spcAft>
                <a:spcPts val="0"/>
              </a:spcAft>
              <a:buClr>
                <a:srgbClr val="000000"/>
              </a:buClr>
              <a:buSzPts val="1268"/>
              <a:buFont typeface="Arial"/>
              <a:buChar char="•"/>
            </a:pPr>
            <a:r>
              <a:rPr lang="fr-FR" sz="1268" b="1" i="0" u="none" strike="noStrike" cap="none" dirty="0" smtClean="0">
                <a:solidFill>
                  <a:srgbClr val="000000"/>
                </a:solidFill>
                <a:latin typeface="Comic Sans MS"/>
                <a:ea typeface="Comic Sans MS"/>
                <a:cs typeface="Comic Sans MS"/>
                <a:sym typeface="Comic Sans MS"/>
              </a:rPr>
              <a:t>2 membres élus </a:t>
            </a:r>
            <a:r>
              <a:rPr lang="fr-FR" sz="1268" b="1" i="0" u="none" strike="noStrike" cap="none" dirty="0">
                <a:solidFill>
                  <a:srgbClr val="000000"/>
                </a:solidFill>
                <a:latin typeface="Comic Sans MS"/>
                <a:ea typeface="Comic Sans MS"/>
                <a:cs typeface="Comic Sans MS"/>
                <a:sym typeface="Comic Sans MS"/>
              </a:rPr>
              <a:t>au </a:t>
            </a:r>
            <a:r>
              <a:rPr lang="fr-FR" sz="1268" b="1" i="0" u="none" strike="noStrike" cap="none" dirty="0" smtClean="0">
                <a:solidFill>
                  <a:srgbClr val="000000"/>
                </a:solidFill>
                <a:latin typeface="Comic Sans MS"/>
                <a:ea typeface="Comic Sans MS"/>
                <a:cs typeface="Comic Sans MS"/>
                <a:sym typeface="Comic Sans MS"/>
              </a:rPr>
              <a:t>Comité orientation CRA + Comité technique CRA</a:t>
            </a:r>
            <a:endParaRPr sz="1268" b="0" i="0" u="none" strike="noStrike" cap="none" dirty="0">
              <a:latin typeface="Arial"/>
              <a:ea typeface="Arial"/>
              <a:cs typeface="Arial"/>
              <a:sym typeface="Arial"/>
            </a:endParaRPr>
          </a:p>
          <a:p>
            <a:pPr marL="343080" marR="0" lvl="0" indent="-418200" algn="l" rtl="0">
              <a:lnSpc>
                <a:spcPct val="100000"/>
              </a:lnSpc>
              <a:spcBef>
                <a:spcPts val="1361"/>
              </a:spcBef>
              <a:spcAft>
                <a:spcPts val="0"/>
              </a:spcAft>
              <a:buClr>
                <a:srgbClr val="000000"/>
              </a:buClr>
              <a:buSzPts val="1268"/>
              <a:buFont typeface="Arial"/>
              <a:buChar char="•"/>
            </a:pPr>
            <a:r>
              <a:rPr lang="fr-FR" sz="1268" b="1" i="0" u="none" strike="noStrike" cap="none" dirty="0">
                <a:solidFill>
                  <a:srgbClr val="000000"/>
                </a:solidFill>
                <a:latin typeface="Comic Sans MS"/>
                <a:ea typeface="Comic Sans MS"/>
                <a:cs typeface="Comic Sans MS"/>
                <a:sym typeface="Comic Sans MS"/>
              </a:rPr>
              <a:t>1 membre au comité d’expertise HANDEO</a:t>
            </a:r>
            <a:endParaRPr sz="1268" b="0" i="0" u="none" strike="noStrike" cap="none" dirty="0">
              <a:latin typeface="Arial"/>
              <a:ea typeface="Arial"/>
              <a:cs typeface="Arial"/>
              <a:sym typeface="Arial"/>
            </a:endParaRPr>
          </a:p>
          <a:p>
            <a:pPr marL="343080" marR="0" lvl="0" indent="-418200" algn="l" rtl="0">
              <a:lnSpc>
                <a:spcPct val="100000"/>
              </a:lnSpc>
              <a:spcBef>
                <a:spcPts val="1361"/>
              </a:spcBef>
              <a:spcAft>
                <a:spcPts val="0"/>
              </a:spcAft>
              <a:buClr>
                <a:srgbClr val="000000"/>
              </a:buClr>
              <a:buSzPts val="1268"/>
              <a:buFont typeface="Arial"/>
              <a:buChar char="•"/>
            </a:pPr>
            <a:r>
              <a:rPr lang="fr-FR" sz="1268" b="1" i="0" u="none" strike="noStrike" cap="none" dirty="0">
                <a:solidFill>
                  <a:srgbClr val="000000"/>
                </a:solidFill>
                <a:latin typeface="Comic Sans MS"/>
                <a:ea typeface="Comic Sans MS"/>
                <a:cs typeface="Comic Sans MS"/>
                <a:sym typeface="Comic Sans MS"/>
              </a:rPr>
              <a:t>Participation aux différents colloques, réunions d’information, salon du </a:t>
            </a:r>
            <a:r>
              <a:rPr lang="fr-FR" sz="1268" b="1" i="0" u="none" strike="noStrike" cap="none" dirty="0" smtClean="0">
                <a:solidFill>
                  <a:srgbClr val="000000"/>
                </a:solidFill>
                <a:latin typeface="Comic Sans MS"/>
                <a:ea typeface="Comic Sans MS"/>
                <a:cs typeface="Comic Sans MS"/>
                <a:sym typeface="Comic Sans MS"/>
              </a:rPr>
              <a:t>Handicap et </a:t>
            </a:r>
            <a:r>
              <a:rPr lang="fr-FR" sz="1268" b="1" i="0" u="none" strike="noStrike" cap="none" dirty="0">
                <a:solidFill>
                  <a:srgbClr val="000000"/>
                </a:solidFill>
                <a:latin typeface="Comic Sans MS"/>
                <a:ea typeface="Comic Sans MS"/>
                <a:cs typeface="Comic Sans MS"/>
                <a:sym typeface="Comic Sans MS"/>
              </a:rPr>
              <a:t>diverses manifestations</a:t>
            </a:r>
            <a:r>
              <a:rPr lang="fr-FR" sz="1268" b="0" i="0" u="none" strike="noStrike" cap="none" dirty="0">
                <a:solidFill>
                  <a:srgbClr val="000000"/>
                </a:solidFill>
                <a:latin typeface="Comic Sans MS"/>
                <a:ea typeface="Comic Sans MS"/>
                <a:cs typeface="Comic Sans MS"/>
                <a:sym typeface="Comic Sans MS"/>
              </a:rPr>
              <a:t>. </a:t>
            </a:r>
            <a:endParaRPr sz="1268" b="0" i="0" u="none" strike="noStrike" cap="none" dirty="0">
              <a:latin typeface="Arial"/>
              <a:ea typeface="Arial"/>
              <a:cs typeface="Arial"/>
              <a:sym typeface="Arial"/>
            </a:endParaRPr>
          </a:p>
          <a:p>
            <a:pPr marL="0" marR="0" lvl="0" indent="0" algn="l" rtl="0">
              <a:lnSpc>
                <a:spcPct val="100000"/>
              </a:lnSpc>
              <a:spcBef>
                <a:spcPts val="1361"/>
              </a:spcBef>
              <a:spcAft>
                <a:spcPts val="0"/>
              </a:spcAft>
              <a:buNone/>
            </a:pPr>
            <a:endParaRPr sz="1268" b="0" i="0" u="none" strike="noStrike" cap="none" dirty="0">
              <a:latin typeface="Arial"/>
              <a:ea typeface="Arial"/>
              <a:cs typeface="Arial"/>
              <a:sym typeface="Arial"/>
            </a:endParaRPr>
          </a:p>
        </p:txBody>
      </p:sp>
      <p:pic>
        <p:nvPicPr>
          <p:cNvPr id="134" name="Google Shape;134;p4"/>
          <p:cNvPicPr preferRelativeResize="0"/>
          <p:nvPr/>
        </p:nvPicPr>
        <p:blipFill rotWithShape="1">
          <a:blip r:embed="rId3">
            <a:alphaModFix/>
          </a:blip>
          <a:srcRect/>
          <a:stretch/>
        </p:blipFill>
        <p:spPr>
          <a:xfrm>
            <a:off x="179640" y="116640"/>
            <a:ext cx="2122200" cy="1555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p:nvPr/>
        </p:nvSpPr>
        <p:spPr>
          <a:xfrm>
            <a:off x="2339640" y="260640"/>
            <a:ext cx="6356160" cy="1141920"/>
          </a:xfrm>
          <a:prstGeom prst="rect">
            <a:avLst/>
          </a:prstGeom>
          <a:solidFill>
            <a:srgbClr val="4F81BD"/>
          </a:solidFill>
          <a:ln w="38150" cap="flat" cmpd="sng">
            <a:solidFill>
              <a:srgbClr val="FFFFFF"/>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fr-FR" sz="4400" b="1" i="0" u="none" strike="noStrike" cap="none">
                <a:solidFill>
                  <a:srgbClr val="FFFFFF"/>
                </a:solidFill>
                <a:latin typeface="Calibri"/>
                <a:ea typeface="Calibri"/>
                <a:cs typeface="Calibri"/>
                <a:sym typeface="Calibri"/>
              </a:rPr>
              <a:t>Rapport moral</a:t>
            </a:r>
            <a:endParaRPr sz="4400" b="0" i="0" u="none" strike="noStrike" cap="none">
              <a:latin typeface="Arial"/>
              <a:ea typeface="Arial"/>
              <a:cs typeface="Arial"/>
              <a:sym typeface="Arial"/>
            </a:endParaRPr>
          </a:p>
        </p:txBody>
      </p:sp>
      <p:sp>
        <p:nvSpPr>
          <p:cNvPr id="140" name="Google Shape;140;p5"/>
          <p:cNvSpPr/>
          <p:nvPr/>
        </p:nvSpPr>
        <p:spPr>
          <a:xfrm>
            <a:off x="457200" y="1600200"/>
            <a:ext cx="8228520" cy="4636080"/>
          </a:xfrm>
          <a:prstGeom prst="rect">
            <a:avLst/>
          </a:prstGeom>
          <a:gradFill>
            <a:gsLst>
              <a:gs pos="0">
                <a:srgbClr val="FFC1BE"/>
              </a:gs>
              <a:gs pos="100000">
                <a:srgbClr val="FFE5E5"/>
              </a:gs>
            </a:gsLst>
            <a:lin ang="16200000" scaled="0"/>
          </a:gradFill>
          <a:ln w="9525" cap="flat" cmpd="sng">
            <a:solidFill>
              <a:srgbClr val="BE4B48"/>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t" anchorCtr="0">
            <a:normAutofit/>
          </a:bodyPr>
          <a:lstStyle/>
          <a:p>
            <a:pPr marL="0" marR="0" lvl="0" indent="0" algn="l" rtl="0">
              <a:lnSpc>
                <a:spcPct val="100000"/>
              </a:lnSpc>
              <a:spcBef>
                <a:spcPts val="0"/>
              </a:spcBef>
              <a:spcAft>
                <a:spcPts val="0"/>
              </a:spcAft>
              <a:buNone/>
            </a:pPr>
            <a:endParaRPr sz="486" b="0" i="0" u="none" strike="noStrike" cap="none">
              <a:latin typeface="Arial"/>
              <a:ea typeface="Arial"/>
              <a:cs typeface="Arial"/>
              <a:sym typeface="Arial"/>
            </a:endParaRPr>
          </a:p>
          <a:p>
            <a:pPr marL="343080" marR="0" lvl="0" indent="-342000" algn="l" rtl="0">
              <a:lnSpc>
                <a:spcPct val="100000"/>
              </a:lnSpc>
              <a:spcBef>
                <a:spcPts val="799"/>
              </a:spcBef>
              <a:spcAft>
                <a:spcPts val="0"/>
              </a:spcAft>
              <a:buNone/>
            </a:pPr>
            <a:r>
              <a:rPr lang="fr-FR" sz="2080" b="1" i="0" u="none" strike="noStrike" cap="none">
                <a:solidFill>
                  <a:srgbClr val="000000"/>
                </a:solidFill>
                <a:latin typeface="Comic Sans MS"/>
                <a:ea typeface="Comic Sans MS"/>
                <a:cs typeface="Comic Sans MS"/>
                <a:sym typeface="Comic Sans MS"/>
              </a:rPr>
              <a:t>Les adhérents</a:t>
            </a:r>
            <a:endParaRPr sz="2080" b="0" i="0" u="none" strike="noStrike" cap="none">
              <a:latin typeface="Arial"/>
              <a:ea typeface="Arial"/>
              <a:cs typeface="Arial"/>
              <a:sym typeface="Arial"/>
            </a:endParaRPr>
          </a:p>
          <a:p>
            <a:pPr marL="343080" marR="0" lvl="0" indent="-342000" algn="l" rtl="0">
              <a:lnSpc>
                <a:spcPct val="100000"/>
              </a:lnSpc>
              <a:spcBef>
                <a:spcPts val="641"/>
              </a:spcBef>
              <a:spcAft>
                <a:spcPts val="0"/>
              </a:spcAft>
              <a:buNone/>
            </a:pPr>
            <a:r>
              <a:rPr lang="fr-FR" sz="1864" b="0" i="0" u="none" strike="noStrike" cap="none">
                <a:solidFill>
                  <a:srgbClr val="000000"/>
                </a:solidFill>
                <a:latin typeface="Comic Sans MS"/>
                <a:ea typeface="Comic Sans MS"/>
                <a:cs typeface="Comic Sans MS"/>
                <a:sym typeface="Comic Sans MS"/>
              </a:rPr>
              <a:t>  - Les échanges avec les adhérents se font principalement lors des manifestations. Il est à noter que le site est accessible pour tous mais que le contact avec l’extérieur se fait mieux par le biais de la messagerie. La convivialité rencontrée lors des cafés autisme est aussi un indicateur d’intérêt par les membres de l’association</a:t>
            </a:r>
            <a:endParaRPr sz="1864" b="0" i="0" u="none" strike="noStrike" cap="none">
              <a:latin typeface="Arial"/>
              <a:ea typeface="Arial"/>
              <a:cs typeface="Arial"/>
              <a:sym typeface="Arial"/>
            </a:endParaRPr>
          </a:p>
          <a:p>
            <a:pPr marL="343080" marR="0" lvl="0" indent="-342000" algn="l" rtl="0">
              <a:lnSpc>
                <a:spcPct val="100000"/>
              </a:lnSpc>
              <a:spcBef>
                <a:spcPts val="641"/>
              </a:spcBef>
              <a:spcAft>
                <a:spcPts val="0"/>
              </a:spcAft>
              <a:buNone/>
            </a:pPr>
            <a:endParaRPr sz="1864" b="0" i="0" u="none" strike="noStrike" cap="none">
              <a:latin typeface="Arial"/>
              <a:ea typeface="Arial"/>
              <a:cs typeface="Arial"/>
              <a:sym typeface="Arial"/>
            </a:endParaRPr>
          </a:p>
          <a:p>
            <a:pPr marL="343080" marR="0" lvl="0" indent="-342000" algn="l" rtl="0">
              <a:lnSpc>
                <a:spcPct val="100000"/>
              </a:lnSpc>
              <a:spcBef>
                <a:spcPts val="799"/>
              </a:spcBef>
              <a:spcAft>
                <a:spcPts val="0"/>
              </a:spcAft>
              <a:buNone/>
            </a:pPr>
            <a:r>
              <a:rPr lang="fr-FR" sz="2080" b="1" i="0" u="none" strike="noStrike" cap="none">
                <a:solidFill>
                  <a:srgbClr val="000000"/>
                </a:solidFill>
                <a:latin typeface="Comic Sans MS"/>
                <a:ea typeface="Comic Sans MS"/>
                <a:cs typeface="Comic Sans MS"/>
                <a:sym typeface="Comic Sans MS"/>
              </a:rPr>
              <a:t>Les bénévoles</a:t>
            </a:r>
            <a:endParaRPr sz="2080" b="0" i="0" u="none" strike="noStrike" cap="none">
              <a:latin typeface="Arial"/>
              <a:ea typeface="Arial"/>
              <a:cs typeface="Arial"/>
              <a:sym typeface="Arial"/>
            </a:endParaRPr>
          </a:p>
          <a:p>
            <a:pPr marL="343080" marR="0" lvl="0" indent="-342000" algn="l" rtl="0">
              <a:lnSpc>
                <a:spcPct val="100000"/>
              </a:lnSpc>
              <a:spcBef>
                <a:spcPts val="799"/>
              </a:spcBef>
              <a:spcAft>
                <a:spcPts val="0"/>
              </a:spcAft>
              <a:buNone/>
            </a:pPr>
            <a:r>
              <a:rPr lang="fr-FR" sz="2080" b="0" i="0" u="none" strike="noStrike" cap="none">
                <a:solidFill>
                  <a:srgbClr val="000000"/>
                </a:solidFill>
                <a:latin typeface="Comic Sans MS"/>
                <a:ea typeface="Comic Sans MS"/>
                <a:cs typeface="Comic Sans MS"/>
                <a:sym typeface="Comic Sans MS"/>
              </a:rPr>
              <a:t> - </a:t>
            </a:r>
            <a:r>
              <a:rPr lang="fr-FR" sz="1864" b="0" i="0" u="none" strike="noStrike" cap="none">
                <a:solidFill>
                  <a:srgbClr val="000000"/>
                </a:solidFill>
                <a:latin typeface="Comic Sans MS"/>
                <a:ea typeface="Comic Sans MS"/>
                <a:cs typeface="Comic Sans MS"/>
                <a:sym typeface="Comic Sans MS"/>
              </a:rPr>
              <a:t>Pour porter de nouveaux groupes de travail, nous allons devoir faire appel à des bénévoles membres de l’association. Il s’agira de donner un peu de temps afin de faire vivre l’information. </a:t>
            </a:r>
            <a:endParaRPr sz="1864" b="0" i="0" u="none" strike="noStrike" cap="none">
              <a:latin typeface="Arial"/>
              <a:ea typeface="Arial"/>
              <a:cs typeface="Arial"/>
              <a:sym typeface="Arial"/>
            </a:endParaRPr>
          </a:p>
        </p:txBody>
      </p:sp>
      <p:pic>
        <p:nvPicPr>
          <p:cNvPr id="141" name="Google Shape;141;p5"/>
          <p:cNvPicPr preferRelativeResize="0"/>
          <p:nvPr/>
        </p:nvPicPr>
        <p:blipFill rotWithShape="1">
          <a:blip r:embed="rId3">
            <a:alphaModFix/>
          </a:blip>
          <a:srcRect/>
          <a:stretch/>
        </p:blipFill>
        <p:spPr>
          <a:xfrm>
            <a:off x="179640" y="116640"/>
            <a:ext cx="1870560" cy="1423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p:nvPr/>
        </p:nvSpPr>
        <p:spPr>
          <a:xfrm>
            <a:off x="2483640" y="274680"/>
            <a:ext cx="6202080" cy="1141920"/>
          </a:xfrm>
          <a:prstGeom prst="rect">
            <a:avLst/>
          </a:prstGeom>
          <a:solidFill>
            <a:srgbClr val="4F81BD"/>
          </a:solidFill>
          <a:ln w="38150" cap="flat" cmpd="sng">
            <a:solidFill>
              <a:srgbClr val="FFFFFF"/>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fr-FR" sz="4400" b="1" i="0" u="none" strike="noStrike" cap="none">
                <a:solidFill>
                  <a:srgbClr val="FFFFFF"/>
                </a:solidFill>
                <a:latin typeface="Calibri"/>
                <a:ea typeface="Calibri"/>
                <a:cs typeface="Calibri"/>
                <a:sym typeface="Calibri"/>
              </a:rPr>
              <a:t>Rapport moral</a:t>
            </a:r>
            <a:endParaRPr sz="4400" b="0" i="0" u="none" strike="noStrike" cap="none">
              <a:latin typeface="Arial"/>
              <a:ea typeface="Arial"/>
              <a:cs typeface="Arial"/>
              <a:sym typeface="Arial"/>
            </a:endParaRPr>
          </a:p>
        </p:txBody>
      </p:sp>
      <p:sp>
        <p:nvSpPr>
          <p:cNvPr id="147" name="Google Shape;147;p6"/>
          <p:cNvSpPr/>
          <p:nvPr/>
        </p:nvSpPr>
        <p:spPr>
          <a:xfrm>
            <a:off x="457200" y="1600200"/>
            <a:ext cx="8228520" cy="4524840"/>
          </a:xfrm>
          <a:prstGeom prst="rect">
            <a:avLst/>
          </a:prstGeom>
          <a:gradFill>
            <a:gsLst>
              <a:gs pos="0">
                <a:srgbClr val="FFC1BE"/>
              </a:gs>
              <a:gs pos="100000">
                <a:srgbClr val="FFE5E5"/>
              </a:gs>
            </a:gsLst>
            <a:lin ang="16200000" scaled="0"/>
          </a:gradFill>
          <a:ln w="9525" cap="flat" cmpd="sng">
            <a:solidFill>
              <a:srgbClr val="BE4B48"/>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t" anchorCtr="0">
            <a:normAutofit/>
          </a:bodyPr>
          <a:lstStyle/>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343080" marR="0" lvl="0" indent="-342000" algn="ctr" rtl="0">
              <a:lnSpc>
                <a:spcPct val="100000"/>
              </a:lnSpc>
              <a:spcBef>
                <a:spcPts val="561"/>
              </a:spcBef>
              <a:spcAft>
                <a:spcPts val="0"/>
              </a:spcAft>
              <a:buNone/>
            </a:pPr>
            <a:r>
              <a:rPr lang="fr-FR" sz="2800" b="1" i="0" u="none" strike="noStrike" cap="none">
                <a:solidFill>
                  <a:srgbClr val="000000"/>
                </a:solidFill>
                <a:latin typeface="Comic Sans MS"/>
                <a:ea typeface="Comic Sans MS"/>
                <a:cs typeface="Comic Sans MS"/>
                <a:sym typeface="Comic Sans MS"/>
              </a:rPr>
              <a:t>EN CONCLUSION</a:t>
            </a:r>
            <a:endParaRPr sz="2800" b="0" i="0" u="none" strike="noStrike" cap="none">
              <a:latin typeface="Arial"/>
              <a:ea typeface="Arial"/>
              <a:cs typeface="Arial"/>
              <a:sym typeface="Arial"/>
            </a:endParaRPr>
          </a:p>
          <a:p>
            <a:pPr marL="343080" marR="0" lvl="0" indent="-342000" algn="ctr" rtl="0">
              <a:lnSpc>
                <a:spcPct val="100000"/>
              </a:lnSpc>
              <a:spcBef>
                <a:spcPts val="561"/>
              </a:spcBef>
              <a:spcAft>
                <a:spcPts val="0"/>
              </a:spcAft>
              <a:buNone/>
            </a:pPr>
            <a:endParaRPr sz="2800" b="0" i="0" u="none" strike="noStrike" cap="none">
              <a:latin typeface="Arial"/>
              <a:ea typeface="Arial"/>
              <a:cs typeface="Arial"/>
              <a:sym typeface="Arial"/>
            </a:endParaRPr>
          </a:p>
          <a:p>
            <a:pPr marL="343080" marR="0" lvl="0" indent="-342000" algn="l" rtl="0">
              <a:lnSpc>
                <a:spcPct val="100000"/>
              </a:lnSpc>
              <a:spcBef>
                <a:spcPts val="400"/>
              </a:spcBef>
              <a:spcAft>
                <a:spcPts val="0"/>
              </a:spcAft>
              <a:buClr>
                <a:srgbClr val="000000"/>
              </a:buClr>
              <a:buSzPts val="2000"/>
              <a:buFont typeface="Arial"/>
              <a:buChar char="•"/>
            </a:pPr>
            <a:r>
              <a:rPr lang="fr-FR" sz="2000" b="0" i="0" u="none" strike="noStrike" cap="none">
                <a:solidFill>
                  <a:srgbClr val="000000"/>
                </a:solidFill>
                <a:latin typeface="Comic Sans MS"/>
                <a:ea typeface="Comic Sans MS"/>
                <a:cs typeface="Comic Sans MS"/>
                <a:sym typeface="Comic Sans MS"/>
              </a:rPr>
              <a:t>Nous remercions toutes celles et ceux qui ont aidé au bon déroulement des différentes manifestations et vous invitons à renouveler votre investissement. </a:t>
            </a:r>
            <a:endParaRPr sz="2000" b="0" i="0" u="none" strike="noStrike" cap="none">
              <a:latin typeface="Arial"/>
              <a:ea typeface="Arial"/>
              <a:cs typeface="Arial"/>
              <a:sym typeface="Arial"/>
            </a:endParaRPr>
          </a:p>
          <a:p>
            <a:pPr marL="343080" marR="0" lvl="0" indent="-342000" algn="l" rtl="0">
              <a:lnSpc>
                <a:spcPct val="100000"/>
              </a:lnSpc>
              <a:spcBef>
                <a:spcPts val="400"/>
              </a:spcBef>
              <a:spcAft>
                <a:spcPts val="0"/>
              </a:spcAft>
              <a:buClr>
                <a:srgbClr val="000000"/>
              </a:buClr>
              <a:buSzPts val="2000"/>
              <a:buFont typeface="Arial"/>
              <a:buChar char="•"/>
            </a:pPr>
            <a:r>
              <a:rPr lang="fr-FR" sz="2000" b="0" i="0" u="none" strike="noStrike" cap="none">
                <a:solidFill>
                  <a:srgbClr val="000000"/>
                </a:solidFill>
                <a:latin typeface="Comic Sans MS"/>
                <a:ea typeface="Comic Sans MS"/>
                <a:cs typeface="Comic Sans MS"/>
                <a:sym typeface="Comic Sans MS"/>
              </a:rPr>
              <a:t>Nous remercions tous ceux qui ont permis par leur contribution morale et financière à faire vivre les projets et réalisations</a:t>
            </a:r>
            <a:endParaRPr sz="2000" b="0" i="0" u="none" strike="noStrike" cap="none">
              <a:latin typeface="Arial"/>
              <a:ea typeface="Arial"/>
              <a:cs typeface="Arial"/>
              <a:sym typeface="Arial"/>
            </a:endParaRPr>
          </a:p>
          <a:p>
            <a:pPr marL="343080" marR="0" lvl="0" indent="-342000" algn="l" rtl="0">
              <a:lnSpc>
                <a:spcPct val="100000"/>
              </a:lnSpc>
              <a:spcBef>
                <a:spcPts val="400"/>
              </a:spcBef>
              <a:spcAft>
                <a:spcPts val="0"/>
              </a:spcAft>
              <a:buClr>
                <a:srgbClr val="000000"/>
              </a:buClr>
              <a:buSzPts val="2000"/>
              <a:buFont typeface="Arial"/>
              <a:buChar char="•"/>
            </a:pPr>
            <a:r>
              <a:rPr lang="fr-FR" sz="2000" b="0" i="0" u="none" strike="noStrike" cap="none">
                <a:solidFill>
                  <a:srgbClr val="000000"/>
                </a:solidFill>
                <a:latin typeface="Comic Sans MS"/>
                <a:ea typeface="Comic Sans MS"/>
                <a:cs typeface="Comic Sans MS"/>
                <a:sym typeface="Comic Sans MS"/>
              </a:rPr>
              <a:t>Nous souhaitons , grâce à votre participation active , réaliser bien plus d’actions concrètes pour notre bien-être à tous.  </a:t>
            </a:r>
            <a:endParaRPr sz="2000" b="0" i="0" u="none" strike="noStrike" cap="none">
              <a:latin typeface="Arial"/>
              <a:ea typeface="Arial"/>
              <a:cs typeface="Arial"/>
              <a:sym typeface="Arial"/>
            </a:endParaRPr>
          </a:p>
        </p:txBody>
      </p:sp>
      <p:pic>
        <p:nvPicPr>
          <p:cNvPr id="148" name="Google Shape;148;p6"/>
          <p:cNvPicPr preferRelativeResize="0"/>
          <p:nvPr/>
        </p:nvPicPr>
        <p:blipFill rotWithShape="1">
          <a:blip r:embed="rId3">
            <a:alphaModFix/>
          </a:blip>
          <a:srcRect/>
          <a:stretch/>
        </p:blipFill>
        <p:spPr>
          <a:xfrm>
            <a:off x="251640" y="116640"/>
            <a:ext cx="1943280" cy="14241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p:nvPr/>
        </p:nvSpPr>
        <p:spPr>
          <a:xfrm>
            <a:off x="2411640" y="274680"/>
            <a:ext cx="6274080" cy="1141920"/>
          </a:xfrm>
          <a:prstGeom prst="rect">
            <a:avLst/>
          </a:prstGeom>
          <a:solidFill>
            <a:srgbClr val="4F81BD"/>
          </a:solidFill>
          <a:ln w="38150" cap="flat" cmpd="sng">
            <a:solidFill>
              <a:srgbClr val="FFFFFF"/>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rmAutofit/>
          </a:bodyPr>
          <a:lstStyle/>
          <a:p>
            <a:pPr marL="0" marR="0" lvl="0" indent="0" algn="ctr" rtl="0">
              <a:lnSpc>
                <a:spcPct val="100000"/>
              </a:lnSpc>
              <a:spcBef>
                <a:spcPts val="0"/>
              </a:spcBef>
              <a:spcAft>
                <a:spcPts val="0"/>
              </a:spcAft>
              <a:buNone/>
            </a:pPr>
            <a:r>
              <a:rPr lang="fr-FR" sz="2800" b="1" i="0" u="none" strike="noStrike" cap="none" dirty="0">
                <a:solidFill>
                  <a:srgbClr val="FFFFFF"/>
                </a:solidFill>
                <a:latin typeface="Calibri"/>
                <a:ea typeface="Calibri"/>
                <a:cs typeface="Calibri"/>
                <a:sym typeface="Calibri"/>
              </a:rPr>
              <a:t>Rapport d’activité </a:t>
            </a:r>
            <a:r>
              <a:rPr lang="fr-FR" sz="2800" b="1" i="0" u="none" strike="noStrike" cap="none" dirty="0" smtClean="0">
                <a:solidFill>
                  <a:srgbClr val="FFFFFF"/>
                </a:solidFill>
                <a:latin typeface="Calibri"/>
                <a:ea typeface="Calibri"/>
                <a:cs typeface="Calibri"/>
                <a:sym typeface="Calibri"/>
              </a:rPr>
              <a:t>2023</a:t>
            </a:r>
            <a:endParaRPr sz="2800" b="0" i="0" u="none" strike="noStrike" cap="none" dirty="0">
              <a:latin typeface="Arial"/>
              <a:ea typeface="Arial"/>
              <a:cs typeface="Arial"/>
              <a:sym typeface="Arial"/>
            </a:endParaRPr>
          </a:p>
        </p:txBody>
      </p:sp>
      <p:sp>
        <p:nvSpPr>
          <p:cNvPr id="161" name="Google Shape;161;p8"/>
          <p:cNvSpPr/>
          <p:nvPr/>
        </p:nvSpPr>
        <p:spPr>
          <a:xfrm>
            <a:off x="457200" y="1845000"/>
            <a:ext cx="8228520" cy="4103280"/>
          </a:xfrm>
          <a:prstGeom prst="rect">
            <a:avLst/>
          </a:prstGeom>
          <a:gradFill>
            <a:gsLst>
              <a:gs pos="0">
                <a:srgbClr val="FFC1BE"/>
              </a:gs>
              <a:gs pos="100000">
                <a:srgbClr val="FFE5E5"/>
              </a:gs>
            </a:gsLst>
            <a:lin ang="16200000" scaled="0"/>
          </a:gradFill>
          <a:ln w="9525" cap="flat" cmpd="sng">
            <a:solidFill>
              <a:srgbClr val="BE4B48"/>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t" anchorCtr="0">
            <a:normAutofit lnSpcReduction="10000"/>
          </a:bodyPr>
          <a:lstStyle/>
          <a:p>
            <a:pPr marL="0" marR="0" lvl="0" indent="0" algn="l" rtl="0">
              <a:lnSpc>
                <a:spcPct val="100000"/>
              </a:lnSpc>
              <a:spcBef>
                <a:spcPts val="0"/>
              </a:spcBef>
              <a:spcAft>
                <a:spcPts val="0"/>
              </a:spcAft>
              <a:buNone/>
            </a:pPr>
            <a:endParaRPr sz="1745" b="0" i="0" u="none" strike="noStrike" cap="none" dirty="0">
              <a:latin typeface="Arial"/>
              <a:ea typeface="Arial"/>
              <a:cs typeface="Arial"/>
              <a:sym typeface="Arial"/>
            </a:endParaRPr>
          </a:p>
          <a:p>
            <a:pPr marL="343080" marR="0" lvl="0" indent="-342000" algn="ctr" rtl="0">
              <a:lnSpc>
                <a:spcPct val="100000"/>
              </a:lnSpc>
              <a:spcBef>
                <a:spcPts val="641"/>
              </a:spcBef>
              <a:spcAft>
                <a:spcPts val="0"/>
              </a:spcAft>
              <a:buNone/>
            </a:pPr>
            <a:r>
              <a:rPr lang="fr-FR" sz="3104" b="1" i="0" u="none" strike="noStrike" cap="none" dirty="0">
                <a:solidFill>
                  <a:srgbClr val="000000"/>
                </a:solidFill>
                <a:latin typeface="Comic Sans MS"/>
                <a:ea typeface="Comic Sans MS"/>
                <a:cs typeface="Comic Sans MS"/>
                <a:sym typeface="Comic Sans MS"/>
              </a:rPr>
              <a:t>Les actions menées par l’association :</a:t>
            </a:r>
            <a:endParaRPr sz="3104" b="0" i="0" u="none" strike="noStrike" cap="none" dirty="0">
              <a:latin typeface="Arial"/>
              <a:ea typeface="Arial"/>
              <a:cs typeface="Arial"/>
              <a:sym typeface="Arial"/>
            </a:endParaRPr>
          </a:p>
          <a:p>
            <a:pPr marL="343080" marR="0" lvl="0" indent="-342000" algn="l" rtl="0">
              <a:lnSpc>
                <a:spcPct val="100000"/>
              </a:lnSpc>
              <a:spcBef>
                <a:spcPts val="439"/>
              </a:spcBef>
              <a:spcAft>
                <a:spcPts val="0"/>
              </a:spcAft>
              <a:buClr>
                <a:srgbClr val="000000"/>
              </a:buClr>
              <a:buSzPts val="2134"/>
              <a:buFont typeface="Arial"/>
              <a:buChar char="•"/>
            </a:pPr>
            <a:r>
              <a:rPr lang="fr-FR" sz="2134" b="0" i="0" u="none" strike="noStrike" cap="none" dirty="0">
                <a:solidFill>
                  <a:srgbClr val="000000"/>
                </a:solidFill>
                <a:latin typeface="Comic Sans MS"/>
                <a:ea typeface="Comic Sans MS"/>
                <a:cs typeface="Comic Sans MS"/>
                <a:sym typeface="Comic Sans MS"/>
              </a:rPr>
              <a:t>Les cafés rencontres </a:t>
            </a:r>
            <a:r>
              <a:rPr lang="fr-FR" sz="2134" b="0" i="0" u="none" strike="noStrike" cap="none" dirty="0" smtClean="0">
                <a:solidFill>
                  <a:srgbClr val="000000"/>
                </a:solidFill>
                <a:latin typeface="Comic Sans MS"/>
                <a:ea typeface="Comic Sans MS"/>
                <a:cs typeface="Comic Sans MS"/>
                <a:sym typeface="Comic Sans MS"/>
              </a:rPr>
              <a:t>à thèmes</a:t>
            </a:r>
            <a:endParaRPr sz="2134" b="0" i="0" u="none" strike="noStrike" cap="none" dirty="0">
              <a:latin typeface="Arial"/>
              <a:ea typeface="Arial"/>
              <a:cs typeface="Arial"/>
              <a:sym typeface="Arial"/>
            </a:endParaRPr>
          </a:p>
          <a:p>
            <a:pPr marL="343080" marR="0" lvl="0" indent="-342000" algn="l" rtl="0">
              <a:lnSpc>
                <a:spcPct val="100000"/>
              </a:lnSpc>
              <a:spcBef>
                <a:spcPts val="439"/>
              </a:spcBef>
              <a:spcAft>
                <a:spcPts val="0"/>
              </a:spcAft>
              <a:buClr>
                <a:srgbClr val="000000"/>
              </a:buClr>
              <a:buSzPts val="2134"/>
              <a:buFont typeface="Arial"/>
              <a:buChar char="•"/>
            </a:pPr>
            <a:r>
              <a:rPr lang="fr-FR" sz="2134" b="0" i="0" u="none" strike="noStrike" cap="none" dirty="0">
                <a:solidFill>
                  <a:srgbClr val="000000"/>
                </a:solidFill>
                <a:latin typeface="Comic Sans MS"/>
                <a:ea typeface="Comic Sans MS"/>
                <a:cs typeface="Comic Sans MS"/>
                <a:sym typeface="Comic Sans MS"/>
              </a:rPr>
              <a:t>Les cafés </a:t>
            </a:r>
            <a:r>
              <a:rPr lang="fr-FR" sz="2134" b="0" i="0" u="none" strike="noStrike" cap="none" dirty="0" smtClean="0">
                <a:solidFill>
                  <a:srgbClr val="000000"/>
                </a:solidFill>
                <a:latin typeface="Comic Sans MS"/>
                <a:ea typeface="Comic Sans MS"/>
                <a:cs typeface="Comic Sans MS"/>
                <a:sym typeface="Comic Sans MS"/>
              </a:rPr>
              <a:t>Adultes TSA</a:t>
            </a:r>
          </a:p>
          <a:p>
            <a:pPr marL="343080" marR="0" lvl="0" indent="-342000" algn="l" rtl="0">
              <a:lnSpc>
                <a:spcPct val="100000"/>
              </a:lnSpc>
              <a:spcBef>
                <a:spcPts val="439"/>
              </a:spcBef>
              <a:spcAft>
                <a:spcPts val="0"/>
              </a:spcAft>
              <a:buClr>
                <a:srgbClr val="000000"/>
              </a:buClr>
              <a:buSzPts val="2134"/>
              <a:buFont typeface="Arial"/>
              <a:buChar char="•"/>
            </a:pPr>
            <a:r>
              <a:rPr lang="fr-FR" sz="2134" dirty="0" smtClean="0">
                <a:latin typeface="Comic Sans MS"/>
                <a:ea typeface="Comic Sans MS"/>
                <a:cs typeface="Comic Sans MS"/>
                <a:sym typeface="Comic Sans MS"/>
              </a:rPr>
              <a:t>La </a:t>
            </a:r>
            <a:r>
              <a:rPr lang="fr-FR" sz="2134" dirty="0" err="1" smtClean="0">
                <a:latin typeface="Comic Sans MS"/>
                <a:ea typeface="Comic Sans MS"/>
                <a:cs typeface="Comic Sans MS"/>
                <a:sym typeface="Comic Sans MS"/>
              </a:rPr>
              <a:t>TiSAne</a:t>
            </a:r>
            <a:r>
              <a:rPr lang="fr-FR" sz="2134" dirty="0" smtClean="0">
                <a:latin typeface="Comic Sans MS"/>
                <a:ea typeface="Comic Sans MS"/>
                <a:cs typeface="Comic Sans MS"/>
                <a:sym typeface="Comic Sans MS"/>
              </a:rPr>
              <a:t> </a:t>
            </a:r>
            <a:r>
              <a:rPr lang="fr-FR" sz="2134" dirty="0" err="1" smtClean="0">
                <a:latin typeface="Comic Sans MS"/>
                <a:ea typeface="Comic Sans MS"/>
                <a:cs typeface="Comic Sans MS"/>
                <a:sym typeface="Comic Sans MS"/>
              </a:rPr>
              <a:t>visio</a:t>
            </a:r>
            <a:r>
              <a:rPr lang="fr-FR" sz="2134" dirty="0" smtClean="0">
                <a:latin typeface="Comic Sans MS"/>
                <a:ea typeface="Comic Sans MS"/>
                <a:cs typeface="Comic Sans MS"/>
                <a:sym typeface="Comic Sans MS"/>
              </a:rPr>
              <a:t> mensuelle autour de thèmes</a:t>
            </a:r>
            <a:r>
              <a:rPr lang="fr-FR" sz="2134" b="0" i="0" u="none" strike="noStrike" cap="none" dirty="0" smtClean="0">
                <a:solidFill>
                  <a:srgbClr val="000000"/>
                </a:solidFill>
                <a:latin typeface="Comic Sans MS"/>
                <a:ea typeface="Comic Sans MS"/>
                <a:cs typeface="Comic Sans MS"/>
                <a:sym typeface="Comic Sans MS"/>
              </a:rPr>
              <a:t> </a:t>
            </a:r>
            <a:endParaRPr sz="2134" b="0" i="0" u="none" strike="noStrike" cap="none" dirty="0">
              <a:latin typeface="Arial"/>
              <a:ea typeface="Arial"/>
              <a:cs typeface="Arial"/>
              <a:sym typeface="Arial"/>
            </a:endParaRPr>
          </a:p>
          <a:p>
            <a:pPr marL="343080" marR="0" lvl="0" indent="-342000" algn="l" rtl="0">
              <a:lnSpc>
                <a:spcPct val="100000"/>
              </a:lnSpc>
              <a:spcBef>
                <a:spcPts val="439"/>
              </a:spcBef>
              <a:spcAft>
                <a:spcPts val="0"/>
              </a:spcAft>
              <a:buClr>
                <a:srgbClr val="000000"/>
              </a:buClr>
              <a:buSzPts val="2134"/>
              <a:buFont typeface="Arial"/>
              <a:buChar char="•"/>
            </a:pPr>
            <a:r>
              <a:rPr lang="fr-FR" sz="2134" b="0" i="0" u="none" strike="noStrike" cap="none" dirty="0">
                <a:solidFill>
                  <a:srgbClr val="000000"/>
                </a:solidFill>
                <a:latin typeface="Comic Sans MS"/>
                <a:ea typeface="Comic Sans MS"/>
                <a:cs typeface="Comic Sans MS"/>
                <a:sym typeface="Comic Sans MS"/>
              </a:rPr>
              <a:t>Les ateliers </a:t>
            </a:r>
            <a:r>
              <a:rPr lang="fr-FR" sz="2134" dirty="0">
                <a:latin typeface="Comic Sans MS"/>
                <a:ea typeface="Comic Sans MS"/>
                <a:cs typeface="Comic Sans MS"/>
                <a:sym typeface="Comic Sans MS"/>
              </a:rPr>
              <a:t>d'habiletés</a:t>
            </a:r>
            <a:r>
              <a:rPr lang="fr-FR" sz="2134" b="0" i="0" u="none" strike="noStrike" cap="none" dirty="0">
                <a:solidFill>
                  <a:srgbClr val="000000"/>
                </a:solidFill>
                <a:latin typeface="Comic Sans MS"/>
                <a:ea typeface="Comic Sans MS"/>
                <a:cs typeface="Comic Sans MS"/>
                <a:sym typeface="Comic Sans MS"/>
              </a:rPr>
              <a:t> sociales </a:t>
            </a:r>
            <a:endParaRPr sz="2134" b="0" i="0" u="none" strike="noStrike" cap="none" dirty="0">
              <a:latin typeface="Arial"/>
              <a:ea typeface="Arial"/>
              <a:cs typeface="Arial"/>
              <a:sym typeface="Arial"/>
            </a:endParaRPr>
          </a:p>
          <a:p>
            <a:pPr marL="343080" marR="0" lvl="0" indent="-342000" algn="l" rtl="0">
              <a:lnSpc>
                <a:spcPct val="100000"/>
              </a:lnSpc>
              <a:spcBef>
                <a:spcPts val="439"/>
              </a:spcBef>
              <a:spcAft>
                <a:spcPts val="0"/>
              </a:spcAft>
              <a:buClr>
                <a:srgbClr val="000000"/>
              </a:buClr>
              <a:buSzPts val="2134"/>
              <a:buFont typeface="Arial"/>
              <a:buChar char="•"/>
            </a:pPr>
            <a:r>
              <a:rPr lang="fr-FR" sz="2134" b="0" i="0" u="none" strike="noStrike" cap="none" dirty="0">
                <a:solidFill>
                  <a:srgbClr val="000000"/>
                </a:solidFill>
                <a:latin typeface="Comic Sans MS"/>
                <a:ea typeface="Comic Sans MS"/>
                <a:cs typeface="Comic Sans MS"/>
                <a:sym typeface="Comic Sans MS"/>
              </a:rPr>
              <a:t>Les aides aux différents dossiers </a:t>
            </a:r>
            <a:r>
              <a:rPr lang="fr-FR" sz="2134" b="0" i="0" u="none" strike="noStrike" cap="none" dirty="0" smtClean="0">
                <a:solidFill>
                  <a:srgbClr val="000000"/>
                </a:solidFill>
                <a:latin typeface="Comic Sans MS"/>
                <a:ea typeface="Comic Sans MS"/>
                <a:cs typeface="Comic Sans MS"/>
                <a:sym typeface="Comic Sans MS"/>
              </a:rPr>
              <a:t>MDPH et orientation vers les professionnels</a:t>
            </a:r>
            <a:endParaRPr sz="2134" b="0" i="0" u="none" strike="noStrike" cap="none" dirty="0">
              <a:latin typeface="Arial"/>
              <a:ea typeface="Arial"/>
              <a:cs typeface="Arial"/>
              <a:sym typeface="Arial"/>
            </a:endParaRPr>
          </a:p>
          <a:p>
            <a:pPr marL="343080" marR="0" lvl="0" indent="-342000" algn="l" rtl="0">
              <a:lnSpc>
                <a:spcPct val="100000"/>
              </a:lnSpc>
              <a:spcBef>
                <a:spcPts val="439"/>
              </a:spcBef>
              <a:spcAft>
                <a:spcPts val="0"/>
              </a:spcAft>
              <a:buClr>
                <a:srgbClr val="000000"/>
              </a:buClr>
              <a:buSzPts val="2134"/>
              <a:buFont typeface="Arial"/>
              <a:buChar char="•"/>
            </a:pPr>
            <a:r>
              <a:rPr lang="fr-FR" sz="2134" b="0" i="0" u="none" strike="noStrike" cap="none" dirty="0">
                <a:solidFill>
                  <a:srgbClr val="000000"/>
                </a:solidFill>
                <a:latin typeface="Comic Sans MS"/>
                <a:ea typeface="Comic Sans MS"/>
                <a:cs typeface="Comic Sans MS"/>
                <a:sym typeface="Comic Sans MS"/>
              </a:rPr>
              <a:t>Les </a:t>
            </a:r>
            <a:r>
              <a:rPr lang="fr-FR" sz="2134" b="0" i="0" u="none" strike="noStrike" cap="none" dirty="0" smtClean="0">
                <a:solidFill>
                  <a:srgbClr val="000000"/>
                </a:solidFill>
                <a:latin typeface="Comic Sans MS"/>
                <a:ea typeface="Comic Sans MS"/>
                <a:cs typeface="Comic Sans MS"/>
                <a:sym typeface="Comic Sans MS"/>
              </a:rPr>
              <a:t>conférences</a:t>
            </a:r>
            <a:endParaRPr sz="2134" b="0" i="0" u="none" strike="noStrike" cap="none" dirty="0">
              <a:latin typeface="Arial"/>
              <a:ea typeface="Arial"/>
              <a:cs typeface="Arial"/>
              <a:sym typeface="Arial"/>
            </a:endParaRPr>
          </a:p>
          <a:p>
            <a:pPr marL="343080" marR="0" lvl="0" indent="-342000" algn="l" rtl="0">
              <a:lnSpc>
                <a:spcPct val="100000"/>
              </a:lnSpc>
              <a:spcBef>
                <a:spcPts val="439"/>
              </a:spcBef>
              <a:spcAft>
                <a:spcPts val="0"/>
              </a:spcAft>
              <a:buClr>
                <a:srgbClr val="000000"/>
              </a:buClr>
              <a:buSzPts val="2134"/>
              <a:buFont typeface="Arial"/>
              <a:buChar char="•"/>
            </a:pPr>
            <a:r>
              <a:rPr lang="fr-FR" sz="2134" b="0" i="0" u="none" strike="noStrike" cap="none" dirty="0">
                <a:solidFill>
                  <a:srgbClr val="000000"/>
                </a:solidFill>
                <a:latin typeface="Comic Sans MS"/>
                <a:ea typeface="Comic Sans MS"/>
                <a:cs typeface="Comic Sans MS"/>
                <a:sym typeface="Comic Sans MS"/>
              </a:rPr>
              <a:t>Les formations </a:t>
            </a:r>
            <a:r>
              <a:rPr lang="fr-FR" sz="2134" b="0" i="0" u="none" strike="noStrike" cap="none" dirty="0" smtClean="0">
                <a:solidFill>
                  <a:srgbClr val="000000"/>
                </a:solidFill>
                <a:latin typeface="Comic Sans MS"/>
                <a:ea typeface="Comic Sans MS"/>
                <a:cs typeface="Comic Sans MS"/>
                <a:sym typeface="Comic Sans MS"/>
              </a:rPr>
              <a:t>et sensibilisations </a:t>
            </a:r>
            <a:endParaRPr sz="2134" b="0" i="0" u="none" strike="noStrike" cap="none" dirty="0">
              <a:latin typeface="Arial"/>
              <a:ea typeface="Arial"/>
              <a:cs typeface="Arial"/>
              <a:sym typeface="Arial"/>
            </a:endParaRPr>
          </a:p>
          <a:p>
            <a:pPr marL="343080" marR="0" lvl="0" indent="-342000" algn="l" rtl="0">
              <a:lnSpc>
                <a:spcPct val="100000"/>
              </a:lnSpc>
              <a:spcBef>
                <a:spcPts val="439"/>
              </a:spcBef>
              <a:spcAft>
                <a:spcPts val="0"/>
              </a:spcAft>
              <a:buClr>
                <a:srgbClr val="000000"/>
              </a:buClr>
              <a:buSzPts val="2134"/>
              <a:buFont typeface="Arial"/>
              <a:buChar char="•"/>
            </a:pPr>
            <a:r>
              <a:rPr lang="fr-FR" sz="2134" b="0" i="0" u="none" strike="noStrike" cap="none" dirty="0">
                <a:solidFill>
                  <a:srgbClr val="000000"/>
                </a:solidFill>
                <a:latin typeface="Comic Sans MS"/>
                <a:ea typeface="Comic Sans MS"/>
                <a:cs typeface="Comic Sans MS"/>
                <a:sym typeface="Comic Sans MS"/>
              </a:rPr>
              <a:t>Le GEM – groupe </a:t>
            </a:r>
            <a:r>
              <a:rPr lang="fr-FR" sz="2134" dirty="0">
                <a:latin typeface="Comic Sans MS"/>
                <a:ea typeface="Comic Sans MS"/>
                <a:cs typeface="Comic Sans MS"/>
                <a:sym typeface="Comic Sans MS"/>
              </a:rPr>
              <a:t>d'entraide</a:t>
            </a:r>
            <a:r>
              <a:rPr lang="fr-FR" sz="2134" b="0" i="0" u="none" strike="noStrike" cap="none" dirty="0">
                <a:solidFill>
                  <a:srgbClr val="000000"/>
                </a:solidFill>
                <a:latin typeface="Comic Sans MS"/>
                <a:ea typeface="Comic Sans MS"/>
                <a:cs typeface="Comic Sans MS"/>
                <a:sym typeface="Comic Sans MS"/>
              </a:rPr>
              <a:t> mutuelle – </a:t>
            </a:r>
            <a:endParaRPr sz="2134" b="0" i="0" u="none" strike="noStrike" cap="none" dirty="0">
              <a:latin typeface="Arial"/>
              <a:ea typeface="Arial"/>
              <a:cs typeface="Arial"/>
              <a:sym typeface="Arial"/>
            </a:endParaRPr>
          </a:p>
          <a:p>
            <a:pPr marL="0" marR="0" lvl="0" indent="0" algn="l" rtl="0">
              <a:lnSpc>
                <a:spcPct val="100000"/>
              </a:lnSpc>
              <a:spcBef>
                <a:spcPts val="641"/>
              </a:spcBef>
              <a:spcAft>
                <a:spcPts val="0"/>
              </a:spcAft>
              <a:buNone/>
            </a:pPr>
            <a:endParaRPr sz="2134" b="0" i="0" u="none" strike="noStrike" cap="none" dirty="0">
              <a:latin typeface="Arial"/>
              <a:ea typeface="Arial"/>
              <a:cs typeface="Arial"/>
              <a:sym typeface="Arial"/>
            </a:endParaRPr>
          </a:p>
        </p:txBody>
      </p:sp>
      <p:pic>
        <p:nvPicPr>
          <p:cNvPr id="162" name="Google Shape;162;p8"/>
          <p:cNvPicPr preferRelativeResize="0"/>
          <p:nvPr/>
        </p:nvPicPr>
        <p:blipFill rotWithShape="1">
          <a:blip r:embed="rId3">
            <a:alphaModFix/>
          </a:blip>
          <a:srcRect/>
          <a:stretch/>
        </p:blipFill>
        <p:spPr>
          <a:xfrm>
            <a:off x="179640" y="116640"/>
            <a:ext cx="2024280" cy="14835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p:nvPr/>
        </p:nvSpPr>
        <p:spPr>
          <a:xfrm>
            <a:off x="467640" y="1989000"/>
            <a:ext cx="8228520" cy="4524840"/>
          </a:xfrm>
          <a:prstGeom prst="rect">
            <a:avLst/>
          </a:prstGeom>
          <a:gradFill>
            <a:gsLst>
              <a:gs pos="0">
                <a:srgbClr val="FFC1BE"/>
              </a:gs>
              <a:gs pos="100000">
                <a:srgbClr val="FFE5E5"/>
              </a:gs>
            </a:gsLst>
            <a:lin ang="16200000" scaled="0"/>
          </a:gradFill>
          <a:ln w="9525" cap="flat" cmpd="sng">
            <a:solidFill>
              <a:srgbClr val="BE4B48"/>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t" anchorCtr="0">
            <a:normAutofit fontScale="77500" lnSpcReduction="20000"/>
          </a:bodyPr>
          <a:lstStyle/>
          <a:p>
            <a:pPr marL="343080" marR="0" lvl="0" indent="-342000" algn="l" rtl="0">
              <a:lnSpc>
                <a:spcPct val="100000"/>
              </a:lnSpc>
              <a:spcBef>
                <a:spcPts val="0"/>
              </a:spcBef>
              <a:spcAft>
                <a:spcPts val="0"/>
              </a:spcAft>
              <a:buNone/>
            </a:pPr>
            <a:endParaRPr sz="1800" b="0" i="0" u="none" strike="noStrike" cap="none" dirty="0">
              <a:latin typeface="Arial"/>
              <a:ea typeface="Arial"/>
              <a:cs typeface="Arial"/>
              <a:sym typeface="Arial"/>
            </a:endParaRPr>
          </a:p>
          <a:p>
            <a:pPr marL="343080" marR="0" lvl="0" indent="-342000" algn="l" rtl="0">
              <a:lnSpc>
                <a:spcPct val="100000"/>
              </a:lnSpc>
              <a:spcBef>
                <a:spcPts val="561"/>
              </a:spcBef>
              <a:spcAft>
                <a:spcPts val="0"/>
              </a:spcAft>
              <a:buClr>
                <a:srgbClr val="000000"/>
              </a:buClr>
              <a:buSzPts val="2800"/>
              <a:buFont typeface="Arial"/>
              <a:buChar char="•"/>
            </a:pPr>
            <a:r>
              <a:rPr lang="fr-FR" sz="2800" b="0" i="0" u="none" strike="noStrike" cap="none" dirty="0">
                <a:solidFill>
                  <a:srgbClr val="000000"/>
                </a:solidFill>
                <a:latin typeface="Comic Sans MS"/>
                <a:ea typeface="Comic Sans MS"/>
                <a:cs typeface="Comic Sans MS"/>
                <a:sym typeface="Comic Sans MS"/>
              </a:rPr>
              <a:t>Nous accompagnons les familles au sein des écoles et faisons appliquer la convention Autisme France  / </a:t>
            </a:r>
            <a:r>
              <a:rPr lang="fr-FR" sz="2800" b="0" i="0" u="none" strike="noStrike" cap="none" dirty="0" err="1">
                <a:solidFill>
                  <a:srgbClr val="000000"/>
                </a:solidFill>
                <a:latin typeface="Comic Sans MS"/>
                <a:ea typeface="Comic Sans MS"/>
                <a:cs typeface="Comic Sans MS"/>
                <a:sym typeface="Comic Sans MS"/>
              </a:rPr>
              <a:t>Education</a:t>
            </a:r>
            <a:r>
              <a:rPr lang="fr-FR" sz="2800" b="0" i="0" u="none" strike="noStrike" cap="none" dirty="0">
                <a:solidFill>
                  <a:srgbClr val="000000"/>
                </a:solidFill>
                <a:latin typeface="Comic Sans MS"/>
                <a:ea typeface="Comic Sans MS"/>
                <a:cs typeface="Comic Sans MS"/>
                <a:sym typeface="Comic Sans MS"/>
              </a:rPr>
              <a:t> Nationale pour permettre l’intervention des professionnels lors des ESS et à la demande des équipes </a:t>
            </a:r>
            <a:r>
              <a:rPr lang="fr-FR" sz="2800" b="0" i="0" u="none" strike="noStrike" cap="none" dirty="0" smtClean="0">
                <a:solidFill>
                  <a:srgbClr val="000000"/>
                </a:solidFill>
                <a:latin typeface="Comic Sans MS"/>
                <a:ea typeface="Comic Sans MS"/>
                <a:cs typeface="Comic Sans MS"/>
                <a:sym typeface="Comic Sans MS"/>
              </a:rPr>
              <a:t>éducatives,</a:t>
            </a:r>
          </a:p>
          <a:p>
            <a:pPr marL="343080" marR="0" lvl="0" indent="-342000" algn="l" rtl="0">
              <a:lnSpc>
                <a:spcPct val="100000"/>
              </a:lnSpc>
              <a:spcBef>
                <a:spcPts val="561"/>
              </a:spcBef>
              <a:spcAft>
                <a:spcPts val="0"/>
              </a:spcAft>
              <a:buClr>
                <a:srgbClr val="000000"/>
              </a:buClr>
              <a:buSzPts val="2800"/>
              <a:buFont typeface="Arial"/>
              <a:buChar char="•"/>
            </a:pPr>
            <a:r>
              <a:rPr lang="fr-FR" sz="2800" dirty="0" smtClean="0">
                <a:latin typeface="Comic Sans MS"/>
                <a:ea typeface="Comic Sans MS"/>
                <a:cs typeface="Comic Sans MS"/>
                <a:sym typeface="Comic Sans MS"/>
              </a:rPr>
              <a:t>Collaboration avec Cap Emploi</a:t>
            </a:r>
          </a:p>
          <a:p>
            <a:pPr marL="343080" marR="0" lvl="0" indent="-342000" algn="l" rtl="0">
              <a:lnSpc>
                <a:spcPct val="100000"/>
              </a:lnSpc>
              <a:spcBef>
                <a:spcPts val="561"/>
              </a:spcBef>
              <a:spcAft>
                <a:spcPts val="0"/>
              </a:spcAft>
              <a:buClr>
                <a:srgbClr val="000000"/>
              </a:buClr>
              <a:buSzPts val="2800"/>
              <a:buFont typeface="Arial"/>
              <a:buChar char="•"/>
            </a:pPr>
            <a:r>
              <a:rPr lang="fr-FR" sz="2800" b="0" i="0" u="none" strike="noStrike" cap="none" dirty="0" smtClean="0">
                <a:solidFill>
                  <a:srgbClr val="000000"/>
                </a:solidFill>
                <a:latin typeface="Comic Sans MS"/>
                <a:ea typeface="Comic Sans MS"/>
                <a:cs typeface="Comic Sans MS"/>
                <a:sym typeface="Comic Sans MS"/>
              </a:rPr>
              <a:t>Mise en place du dispositif emploi accompagné</a:t>
            </a:r>
          </a:p>
          <a:p>
            <a:pPr marL="343080" marR="0" lvl="0" indent="-342000" algn="l" rtl="0">
              <a:lnSpc>
                <a:spcPct val="100000"/>
              </a:lnSpc>
              <a:spcBef>
                <a:spcPts val="561"/>
              </a:spcBef>
              <a:spcAft>
                <a:spcPts val="0"/>
              </a:spcAft>
              <a:buClr>
                <a:srgbClr val="000000"/>
              </a:buClr>
              <a:buSzPts val="2800"/>
              <a:buFont typeface="Arial"/>
              <a:buChar char="•"/>
            </a:pPr>
            <a:r>
              <a:rPr lang="fr-FR" sz="2800" dirty="0" smtClean="0">
                <a:latin typeface="Comic Sans MS"/>
                <a:ea typeface="Comic Sans MS"/>
                <a:cs typeface="Comic Sans MS"/>
                <a:sym typeface="Comic Sans MS"/>
              </a:rPr>
              <a:t>Travail sur le changement d’hébergeur du site et développement du nouveau site ( groupe étudiante sous la guidance d’Emmanuelle) livraison avril / mai 2024</a:t>
            </a:r>
            <a:endParaRPr lang="fr-FR" sz="2800" b="0" i="0" u="none" strike="noStrike" cap="none" dirty="0" smtClean="0">
              <a:solidFill>
                <a:srgbClr val="000000"/>
              </a:solidFill>
              <a:latin typeface="Comic Sans MS"/>
              <a:ea typeface="Comic Sans MS"/>
              <a:cs typeface="Comic Sans MS"/>
              <a:sym typeface="Comic Sans MS"/>
            </a:endParaRPr>
          </a:p>
          <a:p>
            <a:pPr marL="343080" marR="0" lvl="0" indent="-342000" algn="l" rtl="0">
              <a:lnSpc>
                <a:spcPct val="100000"/>
              </a:lnSpc>
              <a:spcBef>
                <a:spcPts val="561"/>
              </a:spcBef>
              <a:spcAft>
                <a:spcPts val="0"/>
              </a:spcAft>
              <a:buClr>
                <a:srgbClr val="000000"/>
              </a:buClr>
              <a:buSzPts val="2800"/>
              <a:buFont typeface="Arial"/>
              <a:buChar char="•"/>
            </a:pPr>
            <a:endParaRPr lang="fr-FR" sz="2800" b="0" i="0" u="none" strike="noStrike" cap="none" dirty="0" smtClean="0">
              <a:solidFill>
                <a:srgbClr val="000000"/>
              </a:solidFill>
              <a:latin typeface="Comic Sans MS"/>
              <a:ea typeface="Comic Sans MS"/>
              <a:cs typeface="Comic Sans MS"/>
              <a:sym typeface="Comic Sans MS"/>
            </a:endParaRPr>
          </a:p>
          <a:p>
            <a:pPr marL="343080" marR="0" lvl="0" indent="-342000" algn="l" rtl="0">
              <a:lnSpc>
                <a:spcPct val="100000"/>
              </a:lnSpc>
              <a:spcBef>
                <a:spcPts val="641"/>
              </a:spcBef>
              <a:spcAft>
                <a:spcPts val="0"/>
              </a:spcAft>
              <a:buNone/>
            </a:pPr>
            <a:r>
              <a:rPr lang="fr-FR" sz="3200" b="1" i="0" u="none" strike="noStrike" cap="none" dirty="0" smtClean="0">
                <a:solidFill>
                  <a:srgbClr val="000000"/>
                </a:solidFill>
                <a:latin typeface="Comic Sans MS"/>
                <a:ea typeface="Comic Sans MS"/>
                <a:cs typeface="Comic Sans MS"/>
                <a:sym typeface="Comic Sans MS"/>
              </a:rPr>
              <a:t>  </a:t>
            </a:r>
            <a:endParaRPr sz="3200" b="0" i="0" u="none" strike="noStrike" cap="none" dirty="0">
              <a:latin typeface="Arial"/>
              <a:ea typeface="Arial"/>
              <a:cs typeface="Arial"/>
              <a:sym typeface="Arial"/>
            </a:endParaRPr>
          </a:p>
        </p:txBody>
      </p:sp>
      <p:pic>
        <p:nvPicPr>
          <p:cNvPr id="183" name="Google Shape;183;p11"/>
          <p:cNvPicPr preferRelativeResize="0"/>
          <p:nvPr/>
        </p:nvPicPr>
        <p:blipFill rotWithShape="1">
          <a:blip r:embed="rId3">
            <a:alphaModFix/>
          </a:blip>
          <a:srcRect/>
          <a:stretch/>
        </p:blipFill>
        <p:spPr>
          <a:xfrm>
            <a:off x="144360" y="144360"/>
            <a:ext cx="2122200" cy="1555200"/>
          </a:xfrm>
          <a:prstGeom prst="rect">
            <a:avLst/>
          </a:prstGeom>
          <a:noFill/>
          <a:ln>
            <a:noFill/>
          </a:ln>
        </p:spPr>
      </p:pic>
      <p:sp>
        <p:nvSpPr>
          <p:cNvPr id="184" name="Google Shape;184;p11"/>
          <p:cNvSpPr/>
          <p:nvPr/>
        </p:nvSpPr>
        <p:spPr>
          <a:xfrm>
            <a:off x="2555640" y="274680"/>
            <a:ext cx="6130080" cy="1141920"/>
          </a:xfrm>
          <a:prstGeom prst="rect">
            <a:avLst/>
          </a:prstGeom>
          <a:solidFill>
            <a:srgbClr val="4F81BD"/>
          </a:solidFill>
          <a:ln w="38150" cap="flat" cmpd="sng">
            <a:solidFill>
              <a:srgbClr val="FFFFFF"/>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rmAutofit/>
          </a:bodyPr>
          <a:lstStyle/>
          <a:p>
            <a:pPr marL="0" marR="0" lvl="0" indent="0" algn="ctr" rtl="0">
              <a:lnSpc>
                <a:spcPct val="100000"/>
              </a:lnSpc>
              <a:spcBef>
                <a:spcPts val="0"/>
              </a:spcBef>
              <a:spcAft>
                <a:spcPts val="0"/>
              </a:spcAft>
              <a:buNone/>
            </a:pPr>
            <a:r>
              <a:rPr lang="fr-FR" sz="2400" b="1" i="0" u="none" strike="noStrike" cap="none" dirty="0">
                <a:solidFill>
                  <a:srgbClr val="FFFFFF"/>
                </a:solidFill>
                <a:latin typeface="Calibri"/>
                <a:ea typeface="Calibri"/>
                <a:cs typeface="Calibri"/>
                <a:sym typeface="Calibri"/>
              </a:rPr>
              <a:t>Rapport d’activité </a:t>
            </a:r>
            <a:r>
              <a:rPr lang="fr-FR" sz="2400" b="1" i="0" u="none" strike="noStrike" cap="none" dirty="0" smtClean="0">
                <a:solidFill>
                  <a:srgbClr val="FFFFFF"/>
                </a:solidFill>
                <a:latin typeface="Calibri"/>
                <a:ea typeface="Calibri"/>
                <a:cs typeface="Calibri"/>
                <a:sym typeface="Calibri"/>
              </a:rPr>
              <a:t>2023</a:t>
            </a:r>
            <a:endParaRPr sz="2400" b="0" i="0" u="none" strike="noStrike" cap="none" dirty="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fr-FR" dirty="0" smtClean="0">
                <a:latin typeface="Algerian" pitchFamily="82" charset="0"/>
              </a:rPr>
              <a:t>Sensibilisation conducteurs / </a:t>
            </a:r>
            <a:r>
              <a:rPr lang="fr-FR" dirty="0" err="1" smtClean="0">
                <a:latin typeface="Algerian" pitchFamily="82" charset="0"/>
              </a:rPr>
              <a:t>trices</a:t>
            </a:r>
            <a:r>
              <a:rPr lang="fr-FR" dirty="0" smtClean="0">
                <a:latin typeface="Algerian" pitchFamily="82" charset="0"/>
              </a:rPr>
              <a:t> de taxis TITI FLORIS</a:t>
            </a:r>
            <a:endParaRPr lang="fr-FR" dirty="0">
              <a:latin typeface="Algerian" pitchFamily="82" charset="0"/>
            </a:endParaRPr>
          </a:p>
        </p:txBody>
      </p:sp>
      <p:pic>
        <p:nvPicPr>
          <p:cNvPr id="4" name="Espace réservé du contenu 3" descr="photo sensibilisation 2023.jpg"/>
          <p:cNvPicPr>
            <a:picLocks noGrp="1" noChangeAspect="1"/>
          </p:cNvPicPr>
          <p:nvPr>
            <p:ph idx="1"/>
          </p:nvPr>
        </p:nvPicPr>
        <p:blipFill>
          <a:blip r:embed="rId2" cstate="print"/>
          <a:stretch>
            <a:fillRect/>
          </a:stretch>
        </p:blipFill>
        <p:spPr>
          <a:xfrm>
            <a:off x="2868108" y="1600200"/>
            <a:ext cx="3407784"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754</Words>
  <Application>Microsoft Office PowerPoint</Application>
  <PresentationFormat>Affichage à l'écran (4:3)</PresentationFormat>
  <Paragraphs>106</Paragraphs>
  <Slides>15</Slides>
  <Notes>12</Notes>
  <HiddenSlides>0</HiddenSlides>
  <MMClips>0</MMClips>
  <ScaleCrop>false</ScaleCrop>
  <HeadingPairs>
    <vt:vector size="4" baseType="variant">
      <vt:variant>
        <vt:lpstr>Thème</vt:lpstr>
      </vt:variant>
      <vt:variant>
        <vt:i4>2</vt:i4>
      </vt:variant>
      <vt:variant>
        <vt:lpstr>Titres des diapositives</vt:lpstr>
      </vt:variant>
      <vt:variant>
        <vt:i4>15</vt:i4>
      </vt:variant>
    </vt:vector>
  </HeadingPairs>
  <TitlesOfParts>
    <vt:vector size="17" baseType="lpstr">
      <vt:lpstr>Office Theme</vt:lpstr>
      <vt:lpstr>Office Theme</vt:lpstr>
      <vt:lpstr>Diapositive 1</vt:lpstr>
      <vt:lpstr>Diapositive 2</vt:lpstr>
      <vt:lpstr>Diapositive 3</vt:lpstr>
      <vt:lpstr>Diapositive 4</vt:lpstr>
      <vt:lpstr>Diapositive 5</vt:lpstr>
      <vt:lpstr>Diapositive 6</vt:lpstr>
      <vt:lpstr>Diapositive 7</vt:lpstr>
      <vt:lpstr>Diapositive 8</vt:lpstr>
      <vt:lpstr>Sensibilisation conducteurs / trices de taxis TITI FLORIS</vt:lpstr>
      <vt:lpstr> ANIMATIONS</vt:lpstr>
      <vt:lpstr>CONFERENCES</vt:lpstr>
      <vt:lpstr>Diapositive 12</vt:lpstr>
      <vt:lpstr>Diapositive 13</vt:lpstr>
      <vt:lpstr>Diapositive 14</vt:lpstr>
      <vt:lpstr>Diapositive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JARDIN Thierry</dc:creator>
  <cp:lastModifiedBy>Pc</cp:lastModifiedBy>
  <cp:revision>40</cp:revision>
  <dcterms:created xsi:type="dcterms:W3CDTF">2016-12-06T07:41:06Z</dcterms:created>
  <dcterms:modified xsi:type="dcterms:W3CDTF">2024-09-22T14:21:32Z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Affichage à l'écran (4:3)</vt:lpwstr>
  </property>
  <property fmtid="{D5CDD505-2E9C-101B-9397-08002B2CF9AE}" pid="3" name="Slides">
    <vt:i4>21</vt:i4>
  </property>
</Properties>
</file>